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custDataLst>
    <p:tags r:id="rId19"/>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77FFA6D4-7BB6-4F4E-AD30-1F7514449D00}">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autoAdjust="0"/>
    <p:restoredTop sz="94660"/>
  </p:normalViewPr>
  <p:slideViewPr>
    <p:cSldViewPr>
      <p:cViewPr varScale="1">
        <p:scale>
          <a:sx n="149" d="100"/>
          <a:sy n="149" d="100"/>
        </p:scale>
        <p:origin x="504"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2/21/2022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2A029F2-0AFB-0740-874E-3DB6D16E27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70075" cy="539070"/>
          </a:xfrm>
          <a:prstGeom prst="rect">
            <a:avLst/>
          </a:prstGeom>
        </p:spPr>
      </p:pic>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DAC8B1C-7777-CC48-B816-E229723ECD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70075" cy="539070"/>
          </a:xfrm>
          <a:prstGeom prst="rect">
            <a:avLst/>
          </a:prstGeom>
        </p:spPr>
      </p:pic>
    </p:spTree>
    <p:extLst>
      <p:ext uri="{BB962C8B-B14F-4D97-AF65-F5344CB8AC3E}">
        <p14:creationId xmlns:p14="http://schemas.microsoft.com/office/powerpoint/2010/main" val="2525107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E875E4-F01C-C940-B042-31220EC28C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0921"/>
          <a:stretch/>
        </p:blipFill>
        <p:spPr>
          <a:xfrm>
            <a:off x="7070725" y="204106"/>
            <a:ext cx="701676" cy="548640"/>
          </a:xfrm>
          <a:prstGeom prst="rect">
            <a:avLst/>
          </a:prstGeom>
        </p:spPr>
      </p:pic>
      <p:pic>
        <p:nvPicPr>
          <p:cNvPr id="7" name="Pictur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DAC8B1C-7777-CC48-B816-E229723EC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14845" y="219559"/>
            <a:ext cx="1170075" cy="539070"/>
          </a:xfrm>
          <a:prstGeom prst="rect">
            <a:avLst/>
          </a:prstGeom>
        </p:spPr>
      </p:pic>
    </p:spTree>
    <p:extLst>
      <p:ext uri="{BB962C8B-B14F-4D97-AF65-F5344CB8AC3E}">
        <p14:creationId xmlns:p14="http://schemas.microsoft.com/office/powerpoint/2010/main" val="2074502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7695E8B-B693-3A41-92DF-1B16E61BF4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165"/>
          <a:stretch/>
        </p:blipFill>
        <p:spPr>
          <a:xfrm>
            <a:off x="7070725" y="199534"/>
            <a:ext cx="625475" cy="548640"/>
          </a:xfrm>
          <a:prstGeom prst="rect">
            <a:avLst/>
          </a:prstGeom>
        </p:spPr>
      </p:pic>
      <p:pic>
        <p:nvPicPr>
          <p:cNvPr id="7" name="Pictur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DAC8B1C-7777-CC48-B816-E229723EC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03820" y="209550"/>
            <a:ext cx="1170074" cy="539070"/>
          </a:xfrm>
          <a:prstGeom prst="rect">
            <a:avLst/>
          </a:prstGeom>
        </p:spPr>
      </p:pic>
    </p:spTree>
    <p:extLst>
      <p:ext uri="{BB962C8B-B14F-4D97-AF65-F5344CB8AC3E}">
        <p14:creationId xmlns:p14="http://schemas.microsoft.com/office/powerpoint/2010/main" val="22208533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7FE612-859D-7F47-817D-8F266D27C0F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165"/>
          <a:stretch/>
        </p:blipFill>
        <p:spPr>
          <a:xfrm>
            <a:off x="7070725" y="199534"/>
            <a:ext cx="625475" cy="548640"/>
          </a:xfrm>
          <a:prstGeom prst="rect">
            <a:avLst/>
          </a:prstGeom>
        </p:spPr>
      </p:pic>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DAC8B1C-7777-CC48-B816-E229723EC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03820" y="209550"/>
            <a:ext cx="1170074" cy="539070"/>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21794282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64F44F-C4DE-FE42-B69F-7A2B45BA6594}"/>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5624" t="18360" r="36252" b="18360"/>
          <a:stretch>
            <a:fillRect/>
          </a:stretch>
        </p:blipFill>
        <p:spPr>
          <a:xfrm>
            <a:off x="3505200" y="0"/>
            <a:ext cx="5638800" cy="5143500"/>
          </a:xfrm>
          <a:prstGeom prst="rect">
            <a:avLst/>
          </a:prstGeom>
        </p:spPr>
      </p:pic>
      <p:sp>
        <p:nvSpPr>
          <p:cNvPr id="4" name="TextBox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p:nvSpPr>
        <p:spPr>
          <a:xfrm>
            <a:off x="457200" y="1276350"/>
            <a:ext cx="3886200" cy="2395728"/>
          </a:xfrm>
          <a:prstGeom prst="rect">
            <a:avLst/>
          </a:prstGeom>
          <a:noFill/>
        </p:spPr>
        <p:txBody>
          <a:bodyPr wrap="square" rtlCol="0">
            <a:spAutoFit/>
          </a:bodyPr>
          <a:lstStyle/>
          <a:p>
            <a:pPr>
              <a:lnSpc>
                <a:spcPct val="90000"/>
              </a:lnSpc>
            </a:pPr>
            <a:r>
              <a:rPr lang="tr-TR" sz="4200" b="0" i="0" strike="noStrike" cap="all" spc="0" baseline="0" dirty="0">
                <a:solidFill>
                  <a:srgbClr val="F3F3F3"/>
                </a:solidFill>
                <a:effectLst/>
                <a:latin typeface="Arial"/>
                <a:ea typeface="Arial"/>
                <a:cs typeface="Arial"/>
              </a:rPr>
              <a:t>Temel Küresel Uyum </a:t>
            </a:r>
            <a:r>
              <a:rPr lang="tr-TR" sz="4200" b="0" i="0" strike="noStrike" cap="all" spc="0" baseline="0" dirty="0" smtClean="0">
                <a:solidFill>
                  <a:srgbClr val="F3F3F3"/>
                </a:solidFill>
                <a:effectLst/>
                <a:latin typeface="Arial"/>
                <a:ea typeface="Arial"/>
                <a:cs typeface="Arial"/>
              </a:rPr>
              <a:t>ALANLARI</a:t>
            </a:r>
            <a:endParaRPr lang="tr-TR" sz="4200" b="0" i="0" strike="noStrike" cap="all" spc="0" baseline="0" dirty="0">
              <a:solidFill>
                <a:srgbClr val="F3F3F3"/>
              </a:solidFill>
              <a:effectLst/>
              <a:latin typeface="Arial"/>
              <a:ea typeface="Arial"/>
              <a:cs typeface="Arial"/>
            </a:endParaRPr>
          </a:p>
        </p:txBody>
      </p:sp>
      <p:sp>
        <p:nvSpPr>
          <p:cNvPr id="5" name="Rectang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68B96B9-5181-7C46-A55B-D64B9C0B2B84}"/>
              </a:ext>
            </a:extLst>
          </p:cNvPr>
          <p:cNvSpPr/>
          <p:nvPr/>
        </p:nvSpPr>
        <p:spPr>
          <a:xfrm>
            <a:off x="457200" y="3672078"/>
            <a:ext cx="3886200" cy="393954"/>
          </a:xfrm>
          <a:prstGeom prst="rect">
            <a:avLst/>
          </a:prstGeom>
        </p:spPr>
        <p:txBody>
          <a:bodyPr wrap="square">
            <a:spAutoFit/>
          </a:bodyPr>
          <a:lstStyle/>
          <a:p>
            <a:r>
              <a:rPr lang="tr-TR" sz="1985" b="1" i="0" strike="noStrike" cap="none" spc="0" baseline="0" dirty="0">
                <a:solidFill>
                  <a:srgbClr val="AAD0C7"/>
                </a:solidFill>
                <a:effectLst/>
                <a:latin typeface="Arial"/>
                <a:ea typeface="Arial"/>
                <a:cs typeface="Arial"/>
              </a:rPr>
              <a:t>Giriş</a:t>
            </a:r>
          </a:p>
        </p:txBody>
      </p:sp>
      <p:pic>
        <p:nvPicPr>
          <p:cNvPr id="10" name="Picture 9" descr="A close up of a sign&#10;&#10;Description automatically generated">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80C30F-2A76-F442-9351-F8E13446D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018354"/>
            <a:ext cx="2721897" cy="831691"/>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4D8B12-8698-4B4D-A177-EEC1D6B7E764}"/>
              </a:ext>
            </a:extLst>
          </p:cNvPr>
          <p:cNvSpPr txBox="1"/>
          <p:nvPr/>
        </p:nvSpPr>
        <p:spPr>
          <a:xfrm>
            <a:off x="304800" y="209550"/>
            <a:ext cx="7010400" cy="646331"/>
          </a:xfrm>
          <a:prstGeom prst="rect">
            <a:avLst/>
          </a:prstGeom>
          <a:noFill/>
        </p:spPr>
        <p:txBody>
          <a:bodyPr wrap="square" rtlCol="0">
            <a:spAutoFit/>
          </a:bodyPr>
          <a:lstStyle/>
          <a:p>
            <a:r>
              <a:rPr lang="tr-TR" sz="1200" b="1" i="0" strike="noStrike" cap="none" spc="0" baseline="0" dirty="0">
                <a:solidFill>
                  <a:srgbClr val="10FBFF"/>
                </a:solidFill>
                <a:effectLst/>
                <a:latin typeface="Lato"/>
                <a:ea typeface="Lato"/>
                <a:cs typeface="Lato"/>
              </a:rPr>
              <a:t>Sorumluluk Reddi</a:t>
            </a:r>
            <a:r>
              <a:rPr lang="tr-TR" sz="1200" b="0" i="0" strike="noStrike" cap="none" spc="0" baseline="0" dirty="0">
                <a:solidFill>
                  <a:srgbClr val="10FBFF"/>
                </a:solidFill>
                <a:effectLst/>
                <a:latin typeface="Lato"/>
                <a:ea typeface="Lato"/>
                <a:cs typeface="Lato"/>
              </a:rPr>
              <a:t>: </a:t>
            </a:r>
            <a:r>
              <a:rPr lang="tr-TR" sz="1200" b="0" i="0" strike="noStrike" cap="none" spc="0" baseline="0" dirty="0">
                <a:solidFill>
                  <a:srgbClr val="F3F3F3"/>
                </a:solidFill>
                <a:effectLst/>
                <a:latin typeface="Lato"/>
                <a:ea typeface="Lato"/>
                <a:cs typeface="Lato"/>
              </a:rPr>
              <a:t>Lütfen, bu belgenin Advanced Medical Technology Association® (AdvaMed®)  </a:t>
            </a:r>
            <a:r>
              <a:rPr lang="en-US" sz="1200" b="0" i="0" strike="noStrike" cap="none" spc="0" baseline="0" dirty="0" smtClean="0">
                <a:solidFill>
                  <a:srgbClr val="F3F3F3"/>
                </a:solidFill>
                <a:effectLst/>
                <a:latin typeface="Lato"/>
                <a:ea typeface="Lato"/>
                <a:cs typeface="Lato"/>
              </a:rPr>
              <a:t/>
            </a:r>
            <a:br>
              <a:rPr lang="en-US" sz="1200" b="0" i="0" strike="noStrike" cap="none" spc="0" baseline="0" dirty="0" smtClean="0">
                <a:solidFill>
                  <a:srgbClr val="F3F3F3"/>
                </a:solidFill>
                <a:effectLst/>
                <a:latin typeface="Lato"/>
                <a:ea typeface="Lato"/>
                <a:cs typeface="Lato"/>
              </a:rPr>
            </a:br>
            <a:r>
              <a:rPr lang="tr-TR" sz="1200" b="0" i="0" strike="noStrike" cap="none" spc="0" baseline="0" dirty="0" smtClean="0">
                <a:solidFill>
                  <a:srgbClr val="F3F3F3"/>
                </a:solidFill>
                <a:effectLst/>
                <a:latin typeface="Lato"/>
                <a:ea typeface="Lato"/>
                <a:cs typeface="Lato"/>
              </a:rPr>
              <a:t>web </a:t>
            </a:r>
            <a:r>
              <a:rPr lang="tr-TR" sz="1200" b="0" i="0" strike="noStrike" cap="none" spc="0" baseline="0" dirty="0">
                <a:solidFill>
                  <a:srgbClr val="F3F3F3"/>
                </a:solidFill>
                <a:effectLst/>
                <a:latin typeface="Lato"/>
                <a:ea typeface="Lato"/>
                <a:cs typeface="Lato"/>
              </a:rPr>
              <a:t>sitesinde bulunan “Küresel Distribütör Uyum Araç Setinden” alındığını unutmayın: </a:t>
            </a:r>
            <a:r>
              <a:rPr lang="en-US" sz="1200" u="sng" dirty="0">
                <a:solidFill>
                  <a:srgbClr val="F3F3F3"/>
                </a:solidFill>
                <a:latin typeface="Lato"/>
                <a:ea typeface="Calibri" panose="020F0502020204030204" pitchFamily="34" charset="0"/>
                <a:hlinkClick r:id="rId5">
                  <a:extLst>
                    <a:ext uri="{A12FA001-AC4F-418D-AE19-62706E023703}">
                      <ahyp:hlinkClr xmlns:ahyp="http://schemas.microsoft.com/office/drawing/2018/hyperlinkcolor" xmlns="" xmlns:lc="http://schemas.openxmlformats.org/drawingml/2006/lockedCanvas" val="tx"/>
                    </a:ext>
                  </a:extLst>
                </a:hlinkClick>
              </a:rPr>
              <a:t>https://www.advamed.org/issues/ethics-compliance/global-distributor-compliance-toolkit</a:t>
            </a:r>
            <a:r>
              <a:rPr lang="en-US" sz="1200" dirty="0">
                <a:solidFill>
                  <a:srgbClr val="F3F3F3"/>
                </a:solidFill>
                <a:latin typeface="Lato"/>
                <a:ea typeface="Calibri" panose="020F0502020204030204" pitchFamily="34" charset="0"/>
              </a:rPr>
              <a:t> </a:t>
            </a:r>
            <a:endParaRPr lang="en-US" sz="1200" dirty="0">
              <a:solidFill>
                <a:schemeClr val="bg1"/>
              </a:solidFill>
            </a:endParaRPr>
          </a:p>
        </p:txBody>
      </p:sp>
    </p:spTree>
    <p:custDataLst>
      <p:tags r:id="rId1"/>
    </p:custDataLst>
    <p:extLst>
      <p:ext uri="{BB962C8B-B14F-4D97-AF65-F5344CB8AC3E}">
        <p14:creationId xmlns:p14="http://schemas.microsoft.com/office/powerpoint/2010/main" val="26440616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tr-TR" sz="3400" b="1" i="0" strike="noStrike" cap="none" spc="0" baseline="0">
                <a:solidFill>
                  <a:srgbClr val="F3F3F3"/>
                </a:solidFill>
                <a:effectLst/>
                <a:latin typeface="Arial"/>
                <a:ea typeface="Arial"/>
                <a:cs typeface="Arial"/>
              </a:rPr>
              <a:t>Dürüstçe İş Yapmak</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91A0FB-3B98-D948-9F3E-653BD5240EF9}"/>
              </a:ext>
            </a:extLst>
          </p:cNvPr>
          <p:cNvSpPr txBox="1"/>
          <p:nvPr/>
        </p:nvSpPr>
        <p:spPr>
          <a:xfrm>
            <a:off x="433752" y="1733550"/>
            <a:ext cx="7491048" cy="2887970"/>
          </a:xfrm>
          <a:prstGeom prst="rect">
            <a:avLst/>
          </a:prstGeom>
          <a:noFill/>
        </p:spPr>
        <p:txBody>
          <a:bodyPr wrap="square" rtlCol="0">
            <a:spAutoFit/>
          </a:bodyPr>
          <a:lstStyle/>
          <a:p>
            <a:pPr>
              <a:lnSpc>
                <a:spcPct val="110000"/>
              </a:lnSpc>
              <a:spcAft>
                <a:spcPts val="1000"/>
              </a:spcAft>
            </a:pPr>
            <a:r>
              <a:rPr lang="tr-TR" sz="1500" b="0" i="0" strike="noStrike" cap="none" spc="0" baseline="0" dirty="0">
                <a:solidFill>
                  <a:srgbClr val="F3F3F3"/>
                </a:solidFill>
                <a:effectLst/>
                <a:latin typeface="Arial"/>
                <a:ea typeface="Arial"/>
                <a:cs typeface="Arial"/>
              </a:rPr>
              <a:t>Sektörümüz sıkı düzenlemelere tabidir, dolayısıyla iş yaptığımız her ülkede kanunları bilmemiz ve kanunlara uymamız çok önemlidir. Uyum; kanun, düzenleme, </a:t>
            </a:r>
            <a:r>
              <a:rPr lang="tr-TR" sz="1500" b="0" i="0" strike="noStrike" cap="none" spc="0" baseline="0" dirty="0" smtClean="0">
                <a:solidFill>
                  <a:srgbClr val="F3F3F3"/>
                </a:solidFill>
                <a:effectLst/>
                <a:latin typeface="Arial"/>
                <a:ea typeface="Arial"/>
                <a:cs typeface="Arial"/>
              </a:rPr>
              <a:t>politika </a:t>
            </a:r>
            <a:r>
              <a:rPr lang="tr-TR" sz="1500" b="0" i="0" strike="noStrike" cap="none" spc="0" baseline="0" dirty="0">
                <a:solidFill>
                  <a:srgbClr val="F3F3F3"/>
                </a:solidFill>
                <a:effectLst/>
                <a:latin typeface="Arial"/>
                <a:ea typeface="Arial"/>
                <a:cs typeface="Arial"/>
              </a:rPr>
              <a:t>ve kuralların yalnızca metinlerine değil ruhuna da uymak anlamını taşır. </a:t>
            </a:r>
          </a:p>
          <a:p>
            <a:pPr>
              <a:lnSpc>
                <a:spcPct val="110000"/>
              </a:lnSpc>
              <a:spcAft>
                <a:spcPts val="1000"/>
              </a:spcAft>
            </a:pPr>
            <a:r>
              <a:rPr lang="tr-TR" sz="1500" b="0" i="0" strike="noStrike" cap="none" spc="0" baseline="0" dirty="0">
                <a:solidFill>
                  <a:srgbClr val="F3F3F3"/>
                </a:solidFill>
                <a:effectLst/>
                <a:latin typeface="Arial"/>
                <a:ea typeface="Arial"/>
                <a:cs typeface="Arial"/>
              </a:rPr>
              <a:t>Etkin bir uyum programının geliştirilmesi, işlerimizi yürütürken en yüksek etik standartları korumamız ve aynı zamanda da geçerli tüm kanun ve düzenlemelere uymamız için kritik önem taşır. </a:t>
            </a:r>
          </a:p>
          <a:p>
            <a:pPr>
              <a:lnSpc>
                <a:spcPct val="110000"/>
              </a:lnSpc>
              <a:spcAft>
                <a:spcPts val="1000"/>
              </a:spcAft>
            </a:pPr>
            <a:r>
              <a:rPr lang="tr-TR" sz="1500" b="0" i="0" strike="noStrike" cap="none" spc="0" baseline="0" dirty="0">
                <a:solidFill>
                  <a:srgbClr val="F3F3F3"/>
                </a:solidFill>
                <a:effectLst/>
                <a:latin typeface="Arial"/>
                <a:ea typeface="Arial"/>
                <a:cs typeface="Arial"/>
              </a:rPr>
              <a:t>Bu eğitim, rüşvet ve yolsuzlukla mücadele konularını ele alan etkin bir uyum programı geliştirmenize yardımcı olmak için tasarlanmıştır. Yolsuzlukla mücadele kanunları, </a:t>
            </a:r>
            <a:r>
              <a:rPr lang="en-US" sz="1500" b="0" i="0" strike="noStrike" cap="none" spc="0" baseline="0" dirty="0" smtClean="0">
                <a:solidFill>
                  <a:srgbClr val="F3F3F3"/>
                </a:solidFill>
                <a:effectLst/>
                <a:latin typeface="Arial"/>
                <a:ea typeface="Arial"/>
                <a:cs typeface="Arial"/>
              </a:rPr>
              <a:t/>
            </a:r>
            <a:br>
              <a:rPr lang="en-US" sz="1500" b="0" i="0" strike="noStrike" cap="none" spc="0" baseline="0" dirty="0" smtClean="0">
                <a:solidFill>
                  <a:srgbClr val="F3F3F3"/>
                </a:solidFill>
                <a:effectLst/>
                <a:latin typeface="Arial"/>
                <a:ea typeface="Arial"/>
                <a:cs typeface="Arial"/>
              </a:rPr>
            </a:br>
            <a:r>
              <a:rPr lang="tr-TR" sz="1500" b="0" i="0" strike="noStrike" cap="none" spc="0" baseline="0" dirty="0" smtClean="0">
                <a:solidFill>
                  <a:srgbClr val="F3F3F3"/>
                </a:solidFill>
                <a:effectLst/>
                <a:latin typeface="Arial"/>
                <a:ea typeface="Arial"/>
                <a:cs typeface="Arial"/>
              </a:rPr>
              <a:t>bir </a:t>
            </a:r>
            <a:r>
              <a:rPr lang="tr-TR" sz="1500" b="0" i="0" strike="noStrike" cap="none" spc="0" baseline="0" dirty="0">
                <a:solidFill>
                  <a:srgbClr val="F3F3F3"/>
                </a:solidFill>
                <a:effectLst/>
                <a:latin typeface="Arial"/>
                <a:ea typeface="Arial"/>
                <a:cs typeface="Arial"/>
              </a:rPr>
              <a:t>Şirket tarafından gerçekleştirilen eylemlerle, o Şirket adına hareket eden üçüncü tarafların gerçekleştirdiği eylemler arasında bir ayrım yapmaz.  </a:t>
            </a:r>
          </a:p>
        </p:txBody>
      </p:sp>
    </p:spTree>
    <p:custDataLst>
      <p:tags r:id="rId1"/>
    </p:custDataLst>
    <p:extLst>
      <p:ext uri="{BB962C8B-B14F-4D97-AF65-F5344CB8AC3E}">
        <p14:creationId xmlns:p14="http://schemas.microsoft.com/office/powerpoint/2010/main" val="21318155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tr-TR" sz="3400" b="1" i="0" strike="noStrike" cap="none" spc="0" baseline="0">
                <a:solidFill>
                  <a:srgbClr val="1F366A"/>
                </a:solidFill>
                <a:effectLst/>
                <a:latin typeface="Arial"/>
                <a:ea typeface="Arial"/>
                <a:cs typeface="Arial"/>
              </a:rPr>
              <a:t>Temel Küresel Uyum Alanları</a:t>
            </a:r>
            <a:r>
              <a:rPr sz="3400"/>
              <a:t/>
            </a:r>
            <a:br>
              <a:rPr sz="3400"/>
            </a:br>
            <a:endParaRPr lang="en-US" sz="3400"/>
          </a:p>
        </p:txBody>
      </p:sp>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A0C2C1F-3A79-714D-8C9F-D0A3FCC7E8BB}"/>
              </a:ext>
            </a:extLst>
          </p:cNvPr>
          <p:cNvSpPr/>
          <p:nvPr/>
        </p:nvSpPr>
        <p:spPr>
          <a:xfrm>
            <a:off x="294229" y="3552913"/>
            <a:ext cx="1153570" cy="594360"/>
          </a:xfrm>
          <a:prstGeom prst="rect">
            <a:avLst/>
          </a:prstGeom>
        </p:spPr>
        <p:txBody>
          <a:bodyPr wrap="square">
            <a:spAutoFit/>
          </a:bodyPr>
          <a:lstStyle/>
          <a:p>
            <a:pPr algn="ctr"/>
            <a:r>
              <a:rPr lang="tr-TR" sz="1100" b="1" i="0" strike="noStrike" cap="none" spc="0" baseline="0">
                <a:solidFill>
                  <a:srgbClr val="1F366A"/>
                </a:solidFill>
                <a:effectLst/>
                <a:latin typeface="Arial"/>
                <a:ea typeface="Arial"/>
                <a:cs typeface="Arial"/>
              </a:rPr>
              <a:t>Kamu Görevlilerini Tanımak</a:t>
            </a:r>
          </a:p>
        </p:txBody>
      </p:sp>
      <p:sp>
        <p:nvSpPr>
          <p:cNvPr id="6" name="Rectangl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A10100A-3114-2643-96CE-B3571BFA2E4E}"/>
              </a:ext>
            </a:extLst>
          </p:cNvPr>
          <p:cNvSpPr/>
          <p:nvPr/>
        </p:nvSpPr>
        <p:spPr>
          <a:xfrm>
            <a:off x="1609003" y="3572922"/>
            <a:ext cx="1411631" cy="594360"/>
          </a:xfrm>
          <a:prstGeom prst="rect">
            <a:avLst/>
          </a:prstGeom>
        </p:spPr>
        <p:txBody>
          <a:bodyPr wrap="square">
            <a:spAutoFit/>
          </a:bodyPr>
          <a:lstStyle/>
          <a:p>
            <a:pPr algn="ctr"/>
            <a:r>
              <a:rPr lang="tr-TR" sz="1100" b="1" i="0" strike="noStrike" cap="none" spc="0" baseline="0">
                <a:solidFill>
                  <a:srgbClr val="1F366A"/>
                </a:solidFill>
                <a:effectLst/>
                <a:latin typeface="Arial"/>
                <a:ea typeface="Arial"/>
                <a:cs typeface="Arial"/>
              </a:rPr>
              <a:t>Çıkar Çatışmalarının Belirlenmesi</a:t>
            </a:r>
          </a:p>
        </p:txBody>
      </p:sp>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E2A9C94-059A-7446-8F90-CE0CC7739A54}"/>
              </a:ext>
            </a:extLst>
          </p:cNvPr>
          <p:cNvSpPr/>
          <p:nvPr/>
        </p:nvSpPr>
        <p:spPr>
          <a:xfrm>
            <a:off x="3079398" y="3562350"/>
            <a:ext cx="1427134" cy="594360"/>
          </a:xfrm>
          <a:prstGeom prst="rect">
            <a:avLst/>
          </a:prstGeom>
        </p:spPr>
        <p:txBody>
          <a:bodyPr wrap="square">
            <a:spAutoFit/>
          </a:bodyPr>
          <a:lstStyle/>
          <a:p>
            <a:pPr algn="ctr"/>
            <a:r>
              <a:rPr lang="tr-TR" sz="1100" b="1" i="0" strike="noStrike" cap="none" spc="0" baseline="0">
                <a:solidFill>
                  <a:srgbClr val="1F366A"/>
                </a:solidFill>
                <a:effectLst/>
                <a:latin typeface="Arial"/>
                <a:ea typeface="Arial"/>
                <a:cs typeface="Arial"/>
              </a:rPr>
              <a:t>Rüşvet ve Yolsuzluğun Önlenmesi</a:t>
            </a:r>
          </a:p>
        </p:txBody>
      </p:sp>
      <p:sp>
        <p:nvSpPr>
          <p:cNvPr id="11" name="Rectangl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65EDBF8-F851-344C-8447-7521FAF0D49D}"/>
              </a:ext>
            </a:extLst>
          </p:cNvPr>
          <p:cNvSpPr/>
          <p:nvPr/>
        </p:nvSpPr>
        <p:spPr>
          <a:xfrm>
            <a:off x="4565297" y="3562350"/>
            <a:ext cx="1427127" cy="594360"/>
          </a:xfrm>
          <a:prstGeom prst="rect">
            <a:avLst/>
          </a:prstGeom>
        </p:spPr>
        <p:txBody>
          <a:bodyPr wrap="square">
            <a:spAutoFit/>
          </a:bodyPr>
          <a:lstStyle/>
          <a:p>
            <a:pPr algn="ctr"/>
            <a:r>
              <a:rPr lang="tr-TR" sz="1100" b="1" i="0" strike="noStrike" cap="none" spc="0" baseline="0">
                <a:solidFill>
                  <a:srgbClr val="1F366A"/>
                </a:solidFill>
                <a:effectLst/>
                <a:latin typeface="Arial"/>
                <a:ea typeface="Arial"/>
                <a:cs typeface="Arial"/>
              </a:rPr>
              <a:t>Doğru Defter ve Kayıtların Tutulması</a:t>
            </a:r>
          </a:p>
        </p:txBody>
      </p:sp>
      <p:sp>
        <p:nvSpPr>
          <p:cNvPr id="12" name="Rectangl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9E1A6C3-93F5-F14E-9FE5-61BC0F07AE62}"/>
              </a:ext>
            </a:extLst>
          </p:cNvPr>
          <p:cNvSpPr/>
          <p:nvPr/>
        </p:nvSpPr>
        <p:spPr>
          <a:xfrm>
            <a:off x="5952177" y="3552911"/>
            <a:ext cx="1625194" cy="769441"/>
          </a:xfrm>
          <a:prstGeom prst="rect">
            <a:avLst/>
          </a:prstGeom>
        </p:spPr>
        <p:txBody>
          <a:bodyPr wrap="square">
            <a:spAutoFit/>
          </a:bodyPr>
          <a:lstStyle/>
          <a:p>
            <a:pPr algn="ctr"/>
            <a:r>
              <a:rPr lang="tr-TR" sz="1100" b="1" dirty="0">
                <a:solidFill>
                  <a:srgbClr val="1F366A"/>
                </a:solidFill>
              </a:rPr>
              <a:t>Sağlık Meslek </a:t>
            </a:r>
            <a:r>
              <a:rPr lang="tr-TR" sz="1100" b="1" i="0" strike="noStrike" cap="none" spc="-20" dirty="0">
                <a:solidFill>
                  <a:srgbClr val="1F366A"/>
                </a:solidFill>
                <a:effectLst/>
                <a:latin typeface="Arial"/>
                <a:ea typeface="Arial"/>
                <a:cs typeface="Arial"/>
              </a:rPr>
              <a:t>Mensupları ve Kamu </a:t>
            </a:r>
            <a:r>
              <a:rPr lang="tr-TR" sz="1100" b="1" i="0" strike="noStrike" cap="none" spc="0" baseline="0" dirty="0">
                <a:solidFill>
                  <a:srgbClr val="1F366A"/>
                </a:solidFill>
                <a:effectLst/>
                <a:latin typeface="Arial"/>
                <a:ea typeface="Arial"/>
                <a:cs typeface="Arial"/>
              </a:rPr>
              <a:t>Görevlileriyle Etkileşimler</a:t>
            </a:r>
          </a:p>
        </p:txBody>
      </p:sp>
      <p:sp>
        <p:nvSpPr>
          <p:cNvPr id="13" name="Rectangl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45E44C2-3543-A845-926B-274D5C7177B8}"/>
              </a:ext>
            </a:extLst>
          </p:cNvPr>
          <p:cNvSpPr/>
          <p:nvPr/>
        </p:nvSpPr>
        <p:spPr>
          <a:xfrm>
            <a:off x="7601803" y="3562350"/>
            <a:ext cx="1309463" cy="426720"/>
          </a:xfrm>
          <a:prstGeom prst="rect">
            <a:avLst/>
          </a:prstGeom>
        </p:spPr>
        <p:txBody>
          <a:bodyPr wrap="square">
            <a:spAutoFit/>
          </a:bodyPr>
          <a:lstStyle/>
          <a:p>
            <a:pPr algn="ctr"/>
            <a:r>
              <a:rPr lang="tr-TR" sz="1100" b="1" i="0" strike="noStrike" cap="none" spc="0" baseline="0">
                <a:solidFill>
                  <a:srgbClr val="1F366A"/>
                </a:solidFill>
                <a:effectLst/>
                <a:latin typeface="Arial"/>
                <a:ea typeface="Arial"/>
                <a:cs typeface="Arial"/>
              </a:rPr>
              <a:t>Bir Endişenin Bildirilmesi</a:t>
            </a:r>
          </a:p>
        </p:txBody>
      </p:sp>
      <p:grpSp>
        <p:nvGrpSpPr>
          <p:cNvPr id="19" name="Group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0EC3952-C1AC-7444-97FA-4FB3B8C7DE17}"/>
                </a:ext>
              </a:extLst>
            </p:cNvPr>
            <p:cNvCxnSpPr/>
            <p:nvPr/>
          </p:nvCxnSpPr>
          <p:spPr>
            <a:xfrm flipH="1">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87A718A-AA8F-2B42-AFF3-867F69951F75}"/>
                </a:ext>
              </a:extLst>
            </p:cNvPr>
            <p:cNvCxnSpPr/>
            <p:nvPr/>
          </p:nvCxnSpPr>
          <p:spPr>
            <a:xfrm flipH="1">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FB7E8ED-BCE3-E54D-B2D3-6D4556929995}"/>
                </a:ext>
              </a:extLst>
            </p:cNvPr>
            <p:cNvCxnSpPr/>
            <p:nvPr/>
          </p:nvCxnSpPr>
          <p:spPr>
            <a:xfrm flipH="1">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40D8BB4-0F03-5A49-8F20-C0F27B648EAC}"/>
                </a:ext>
              </a:extLst>
            </p:cNvPr>
            <p:cNvCxnSpPr/>
            <p:nvPr/>
          </p:nvCxnSpPr>
          <p:spPr>
            <a:xfrm flipH="1">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6E4D730-403D-4E43-8993-3545308A3996}"/>
                </a:ext>
              </a:extLst>
            </p:cNvPr>
            <p:cNvCxnSpPr/>
            <p:nvPr/>
          </p:nvCxnSpPr>
          <p:spPr>
            <a:xfrm flipH="1">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A6DD6E8-BAEE-8547-85C5-7254CA1A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5828097-5A1E-F340-9BD0-22F9D2582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1672404" y="2190750"/>
            <a:ext cx="1284828" cy="1284828"/>
          </a:xfrm>
          <a:prstGeom prst="rect">
            <a:avLst/>
          </a:prstGeom>
        </p:spPr>
      </p:pic>
      <p:pic>
        <p:nvPicPr>
          <p:cNvPr id="25" name="Picture 2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815C55-6692-FA4A-AC7C-D4ED2A71B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0551" y="2258171"/>
            <a:ext cx="1284828" cy="1284828"/>
          </a:xfrm>
          <a:prstGeom prst="rect">
            <a:avLst/>
          </a:prstGeom>
        </p:spPr>
      </p:pic>
      <p:pic>
        <p:nvPicPr>
          <p:cNvPr id="26" name="Picture 2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7CEA37D-9D97-D34A-8E56-4E0A1C17C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588" y="2190750"/>
            <a:ext cx="1284828" cy="1284828"/>
          </a:xfrm>
          <a:prstGeom prst="rect">
            <a:avLst/>
          </a:prstGeom>
        </p:spPr>
      </p:pic>
      <p:pic>
        <p:nvPicPr>
          <p:cNvPr id="27" name="Picture 2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B459509-B0C0-EC44-88F8-B5D176E671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6487" y="2190750"/>
            <a:ext cx="1284828" cy="1284828"/>
          </a:xfrm>
          <a:prstGeom prst="rect">
            <a:avLst/>
          </a:prstGeom>
        </p:spPr>
      </p:pic>
      <p:pic>
        <p:nvPicPr>
          <p:cNvPr id="28" name="Picture 2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4C9DAC-3184-9D4B-8231-925932109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4120" y="2190750"/>
            <a:ext cx="1284828" cy="1284828"/>
          </a:xfrm>
          <a:prstGeom prst="rect">
            <a:avLst/>
          </a:prstGeom>
        </p:spPr>
      </p:pic>
    </p:spTree>
    <p:custDataLst>
      <p:tags r:id="rId1"/>
    </p:custDataLst>
    <p:extLst>
      <p:ext uri="{BB962C8B-B14F-4D97-AF65-F5344CB8AC3E}">
        <p14:creationId xmlns:p14="http://schemas.microsoft.com/office/powerpoint/2010/main" val="2205493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Kamu Görevlilerini Tanımak</a:t>
            </a:r>
            <a:endParaRPr lang="en-US" sz="2600"/>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5029200" cy="2331720"/>
          </a:xfrm>
          <a:prstGeom prst="rect">
            <a:avLst/>
          </a:prstGeom>
          <a:noFill/>
        </p:spPr>
        <p:txBody>
          <a:bodyPr wrap="square" rtlCol="0">
            <a:spAutoFit/>
          </a:bodyPr>
          <a:lstStyle/>
          <a:p>
            <a:pPr>
              <a:spcAft>
                <a:spcPts val="500"/>
              </a:spcAft>
            </a:pPr>
            <a:r>
              <a:rPr lang="tr-TR" sz="2100" b="0" i="0" strike="noStrike" cap="none" spc="0" baseline="0" dirty="0">
                <a:solidFill>
                  <a:srgbClr val="181818"/>
                </a:solidFill>
                <a:effectLst/>
                <a:latin typeface="Arial"/>
                <a:ea typeface="Arial"/>
                <a:cs typeface="Arial"/>
              </a:rPr>
              <a:t>Kamu Görevlisi:</a:t>
            </a:r>
            <a:r>
              <a:rPr lang="tr-TR" sz="2100" b="0" i="0" strike="noStrike" cap="none" spc="0" baseline="0" dirty="0">
                <a:solidFill>
                  <a:srgbClr val="006D6F"/>
                </a:solidFill>
                <a:effectLst/>
                <a:latin typeface="Arial"/>
                <a:ea typeface="Arial"/>
                <a:cs typeface="Arial"/>
              </a:rPr>
              <a:t> </a:t>
            </a:r>
            <a:r>
              <a:rPr lang="tr-TR" sz="2100" b="0" i="0" strike="noStrike" cap="none" spc="0" baseline="0" dirty="0">
                <a:solidFill>
                  <a:srgbClr val="181818"/>
                </a:solidFill>
                <a:effectLst/>
                <a:latin typeface="Arial"/>
                <a:ea typeface="Arial"/>
                <a:cs typeface="Arial"/>
              </a:rPr>
              <a:t>Devlet kurumlarının, devlete ait herhangi bir birimin veya uluslararası kamu örgütünün tüm yönetici ve çalışanlarının yanı sıra, devlete ait veya kontrolünün büyük bölümü devletin elinde olan şirketlerin yönetici ve çalışanlarıdır.</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5000" t="-1667" r="20000" b="18751"/>
          <a:stretch>
            <a:fillRect/>
          </a:stretch>
        </p:blipFill>
        <p:spPr>
          <a:xfrm>
            <a:off x="5257800" y="1352550"/>
            <a:ext cx="3886200" cy="3790950"/>
          </a:xfrm>
          <a:prstGeom prst="rect">
            <a:avLst/>
          </a:prstGeom>
        </p:spPr>
      </p:pic>
    </p:spTree>
    <p:custDataLst>
      <p:tags r:id="rId1"/>
    </p:custDataLst>
    <p:extLst>
      <p:ext uri="{BB962C8B-B14F-4D97-AF65-F5344CB8AC3E}">
        <p14:creationId xmlns:p14="http://schemas.microsoft.com/office/powerpoint/2010/main" val="8919465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EB4D920-BBAC-C844-80FA-ACC6E93BE70D}"/>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4512294" y="1038761"/>
            <a:ext cx="5486400" cy="5351983"/>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Çıkar Çatışmalarının Belirlenmesi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8238894" cy="3571240"/>
          </a:xfrm>
          <a:prstGeom prst="rect">
            <a:avLst/>
          </a:prstGeom>
          <a:noFill/>
        </p:spPr>
        <p:txBody>
          <a:bodyPr wrap="square" rtlCol="0">
            <a:spAutoFit/>
          </a:bodyPr>
          <a:lstStyle/>
          <a:p>
            <a:pPr marL="285750" indent="-285750">
              <a:spcAft>
                <a:spcPts val="1000"/>
              </a:spcAft>
              <a:buClr>
                <a:schemeClr val="accent2"/>
              </a:buClr>
              <a:buFont typeface="Arial" panose="020B0604020202020204" pitchFamily="34" charset="0"/>
              <a:buChar char="•"/>
            </a:pPr>
            <a:r>
              <a:rPr lang="tr-TR" sz="1500" b="0" i="0" strike="noStrike" cap="none" spc="0" baseline="0" dirty="0">
                <a:solidFill>
                  <a:srgbClr val="181818"/>
                </a:solidFill>
                <a:effectLst/>
                <a:latin typeface="Arial"/>
                <a:ea typeface="Arial"/>
                <a:cs typeface="Arial"/>
              </a:rPr>
              <a:t>Çıkar Çatışması nedir? Çıkar Çatışması, bir bireyin kişisel çıkarlarıyla resmi veya iş sorumlulukları arasındaki çatışmadır. Bu çatışma, bir bireyin işle ilgili kararlarının kişisel kazanç umudundan etkilenebileceği anlamına gelir.</a:t>
            </a:r>
          </a:p>
          <a:p>
            <a:pPr marL="285750" indent="-285750">
              <a:spcAft>
                <a:spcPts val="500"/>
              </a:spcAft>
              <a:buClr>
                <a:schemeClr val="accent2"/>
              </a:buClr>
              <a:buFont typeface="Arial" panose="020B0604020202020204" pitchFamily="34" charset="0"/>
              <a:buChar char="•"/>
            </a:pPr>
            <a:r>
              <a:rPr lang="tr-TR" sz="1500" b="0" i="0" strike="noStrike" cap="none" spc="0" baseline="0" dirty="0">
                <a:solidFill>
                  <a:srgbClr val="181818"/>
                </a:solidFill>
                <a:effectLst/>
                <a:latin typeface="Arial"/>
                <a:ea typeface="Arial"/>
                <a:cs typeface="Arial"/>
              </a:rPr>
              <a:t>Aşağıda </a:t>
            </a:r>
            <a:r>
              <a:rPr lang="tr-TR" sz="1500" b="1" i="0" strike="noStrike" cap="none" spc="0" baseline="0" dirty="0">
                <a:solidFill>
                  <a:srgbClr val="181818"/>
                </a:solidFill>
                <a:effectLst/>
                <a:latin typeface="Arial"/>
                <a:ea typeface="Arial"/>
                <a:cs typeface="Arial"/>
              </a:rPr>
              <a:t>kaçınabileceğimiz</a:t>
            </a:r>
            <a:r>
              <a:rPr lang="tr-TR" sz="1500" b="0" i="0" strike="noStrike" cap="none" spc="0" baseline="0" dirty="0">
                <a:solidFill>
                  <a:srgbClr val="181818"/>
                </a:solidFill>
                <a:effectLst/>
                <a:latin typeface="Arial"/>
                <a:ea typeface="Arial"/>
                <a:cs typeface="Arial"/>
              </a:rPr>
              <a:t> çıkar çatışması örnekleri verilmiştir:</a:t>
            </a:r>
          </a:p>
          <a:p>
            <a:pPr marL="742904" lvl="1" indent="-285750">
              <a:spcAft>
                <a:spcPts val="500"/>
              </a:spcAft>
              <a:buClr>
                <a:schemeClr val="accent2"/>
              </a:buClr>
              <a:buFont typeface="Arial" panose="020B0604020202020204" pitchFamily="34" charset="0"/>
              <a:buChar char="•"/>
            </a:pPr>
            <a:r>
              <a:rPr lang="tr-TR" sz="1500" b="0" i="0" strike="noStrike" cap="none" spc="0" baseline="0" dirty="0">
                <a:solidFill>
                  <a:srgbClr val="181818"/>
                </a:solidFill>
                <a:effectLst/>
                <a:latin typeface="Arial"/>
                <a:ea typeface="Arial"/>
                <a:cs typeface="Arial"/>
              </a:rPr>
              <a:t>Şirketiniz veya İş Ortağınız adına veya namına verilen kararları etkilemek için bir yemek veya hediye sağlanması. </a:t>
            </a:r>
          </a:p>
          <a:p>
            <a:pPr marL="742904" lvl="1" indent="-285750">
              <a:spcAft>
                <a:spcPts val="500"/>
              </a:spcAft>
              <a:buClr>
                <a:schemeClr val="accent2"/>
              </a:buClr>
              <a:buFont typeface="Arial" panose="020B0604020202020204" pitchFamily="34" charset="0"/>
              <a:buChar char="•"/>
            </a:pPr>
            <a:r>
              <a:rPr lang="tr-TR" sz="1500" b="0" i="0" strike="noStrike" cap="none" spc="0" baseline="0" dirty="0">
                <a:solidFill>
                  <a:srgbClr val="181818"/>
                </a:solidFill>
                <a:effectLst/>
                <a:latin typeface="Arial"/>
                <a:ea typeface="Arial"/>
                <a:cs typeface="Arial"/>
              </a:rPr>
              <a:t>Konumunuzun, şirket kaynaklarının veya bilgilerinin kişisel kazanç için kötüye </a:t>
            </a:r>
            <a:r>
              <a:rPr lang="tr-TR" sz="1500" b="0" i="0" strike="noStrike" cap="none" spc="0" baseline="0" dirty="0" smtClean="0">
                <a:solidFill>
                  <a:srgbClr val="181818"/>
                </a:solidFill>
                <a:effectLst/>
                <a:latin typeface="Arial"/>
                <a:ea typeface="Arial"/>
                <a:cs typeface="Arial"/>
              </a:rPr>
              <a:t>kullanımı</a:t>
            </a:r>
            <a:r>
              <a:rPr lang="en-US" sz="1500" b="0" i="0" strike="noStrike" cap="none" spc="0" baseline="0" dirty="0" smtClean="0">
                <a:solidFill>
                  <a:srgbClr val="181818"/>
                </a:solidFill>
                <a:effectLst/>
                <a:latin typeface="Arial"/>
                <a:ea typeface="Arial"/>
                <a:cs typeface="Arial"/>
              </a:rPr>
              <a:t>.</a:t>
            </a:r>
            <a:endParaRPr lang="tr-TR" sz="1500" b="0" i="0" strike="noStrike" cap="none" spc="0" baseline="0" dirty="0">
              <a:solidFill>
                <a:srgbClr val="181818"/>
              </a:solidFill>
              <a:effectLst/>
              <a:latin typeface="Arial"/>
              <a:ea typeface="Arial"/>
              <a:cs typeface="Arial"/>
            </a:endParaRPr>
          </a:p>
          <a:p>
            <a:pPr marL="742904" lvl="1" indent="-285750">
              <a:spcAft>
                <a:spcPts val="1000"/>
              </a:spcAft>
              <a:buClr>
                <a:schemeClr val="accent2"/>
              </a:buClr>
              <a:buFont typeface="Arial" panose="020B0604020202020204" pitchFamily="34" charset="0"/>
              <a:buChar char="•"/>
            </a:pPr>
            <a:r>
              <a:rPr lang="tr-TR" sz="1500" b="0" i="0" strike="noStrike" cap="none" spc="0" baseline="0" dirty="0">
                <a:solidFill>
                  <a:srgbClr val="181818"/>
                </a:solidFill>
                <a:effectLst/>
                <a:latin typeface="Arial"/>
                <a:ea typeface="Arial"/>
                <a:cs typeface="Arial"/>
              </a:rPr>
              <a:t>Karar verme sürecine dahil olan bir çalışanın akrabasına ait olan bir tedarikçiyle sözleşme </a:t>
            </a:r>
            <a:r>
              <a:rPr lang="tr-TR" sz="1500" b="0" i="0" strike="noStrike" cap="none" spc="0" baseline="0" dirty="0" smtClean="0">
                <a:solidFill>
                  <a:srgbClr val="181818"/>
                </a:solidFill>
                <a:effectLst/>
                <a:latin typeface="Arial"/>
                <a:ea typeface="Arial"/>
                <a:cs typeface="Arial"/>
              </a:rPr>
              <a:t>yapmak</a:t>
            </a:r>
            <a:r>
              <a:rPr lang="en-US" sz="1500" b="0" i="0" strike="noStrike" cap="none" spc="0" baseline="0" dirty="0" smtClean="0">
                <a:solidFill>
                  <a:srgbClr val="181818"/>
                </a:solidFill>
                <a:effectLst/>
                <a:latin typeface="Arial"/>
                <a:ea typeface="Arial"/>
                <a:cs typeface="Arial"/>
              </a:rPr>
              <a:t>.</a:t>
            </a:r>
            <a:endParaRPr lang="tr-TR" sz="15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tr-TR" sz="1500" b="0" i="0" strike="noStrike" cap="none" spc="0" baseline="0" dirty="0">
                <a:solidFill>
                  <a:srgbClr val="181818"/>
                </a:solidFill>
                <a:effectLst/>
                <a:latin typeface="Arial"/>
                <a:ea typeface="Arial"/>
                <a:cs typeface="Arial"/>
              </a:rPr>
              <a:t>Herhangi bir pozisyona aday olan kişiler, gerçek veya olası tüm çıkar çatışmalarını Yönetime, Uyum, İnsan Kaynakları veya Hukuk bölümüne açıklamalıdır.</a:t>
            </a:r>
          </a:p>
          <a:p>
            <a:pPr>
              <a:spcAft>
                <a:spcPts val="500"/>
              </a:spcAft>
            </a:pPr>
            <a:endParaRPr lang="en-US" sz="15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Rüşvet ve Yolsuzluğun Önlenmesi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486399" cy="2331720"/>
          </a:xfrm>
          <a:prstGeom prst="rect">
            <a:avLst/>
          </a:prstGeom>
          <a:noFill/>
        </p:spPr>
        <p:txBody>
          <a:bodyPr wrap="square" numCol="1" rtlCol="0">
            <a:spAutoFit/>
          </a:bodyPr>
          <a:lstStyle/>
          <a:p>
            <a:pPr>
              <a:spcAft>
                <a:spcPts val="1000"/>
              </a:spcAft>
            </a:pPr>
            <a:r>
              <a:rPr lang="tr-TR" sz="2100" b="0" i="0" strike="noStrike" cap="none" spc="0" baseline="0" dirty="0">
                <a:solidFill>
                  <a:srgbClr val="181818"/>
                </a:solidFill>
                <a:effectLst/>
                <a:latin typeface="Arial"/>
                <a:ea typeface="Arial"/>
                <a:cs typeface="Arial"/>
              </a:rPr>
              <a:t>Rüşvet ve yolsuzluk, küresel sorunlardır ve tüm dünyada hükümetler tarafından ciddiye alınmaktadır. Kamu Görevlilerine rüşvet vermek, İngiltere Rüşvet Yasası ve ABD Yurt Dışı Yolsuzluk Faaliyetleri kanunu başta olmak üzere yerel ve uluslararası kanun ve düzenlemeler nezdinde suç teşkil etmektedir.</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3304922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Rüşvet ve Yolsuzluğun Önlenmesi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604010"/>
            <a:ext cx="3657599" cy="3323987"/>
          </a:xfrm>
          <a:prstGeom prst="rect">
            <a:avLst/>
          </a:prstGeom>
          <a:noFill/>
        </p:spPr>
        <p:txBody>
          <a:bodyPr wrap="square" numCol="1" rtlCol="0">
            <a:spAutoFit/>
          </a:bodyPr>
          <a:lstStyle/>
          <a:p>
            <a:pPr>
              <a:spcAft>
                <a:spcPts val="500"/>
              </a:spcAft>
            </a:pPr>
            <a:r>
              <a:rPr lang="tr-TR" sz="2100" b="0" i="0" strike="noStrike" cap="none" spc="0" baseline="0" dirty="0">
                <a:solidFill>
                  <a:srgbClr val="181818"/>
                </a:solidFill>
                <a:effectLst/>
                <a:latin typeface="Arial"/>
                <a:ea typeface="Arial"/>
                <a:cs typeface="Arial"/>
              </a:rPr>
              <a:t>Yolsuzluk, rüşvetle sınırlı değildir. Küresel ve yerel yolsuzlukla mücadele kanunları; zimmete geçirme, şantaj ve belli kişilerin kişisel veya politik kazanç adına işe alınması veya ilerletilmesi dahil ancak bunlarla sınırlı olmamak üzere bu tür faaliyetleri yasaklamaktadır.</a:t>
            </a:r>
            <a:endParaRPr lang="en-US" sz="2100" dirty="0">
              <a:solidFill>
                <a:schemeClr val="bg1">
                  <a:lumMod val="10000"/>
                </a:schemeClr>
              </a:solidFill>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715B797-D92A-6F48-990F-A41FB50FD8FD}"/>
              </a:ext>
            </a:extLst>
          </p:cNvPr>
          <p:cNvSpPr txBox="1"/>
          <p:nvPr/>
        </p:nvSpPr>
        <p:spPr>
          <a:xfrm>
            <a:off x="4159255" y="1604010"/>
            <a:ext cx="4527545" cy="3516347"/>
          </a:xfrm>
          <a:prstGeom prst="rect">
            <a:avLst/>
          </a:prstGeom>
          <a:noFill/>
        </p:spPr>
        <p:txBody>
          <a:bodyPr wrap="square" numCol="1" rtlCol="0">
            <a:spAutoFit/>
          </a:bodyPr>
          <a:lstStyle/>
          <a:p>
            <a:pPr marL="285750" indent="-285750">
              <a:spcAft>
                <a:spcPts val="500"/>
              </a:spcAft>
              <a:buClr>
                <a:schemeClr val="accent2"/>
              </a:buClr>
              <a:buFont typeface="Arial" panose="020B0604020202020204" pitchFamily="34" charset="0"/>
              <a:buChar char="•"/>
            </a:pPr>
            <a:r>
              <a:rPr lang="tr-TR" sz="2100" b="0" i="0" strike="noStrike" cap="none" spc="0" baseline="0" dirty="0">
                <a:solidFill>
                  <a:srgbClr val="181818"/>
                </a:solidFill>
                <a:effectLst/>
                <a:latin typeface="Arial"/>
                <a:ea typeface="Arial"/>
                <a:cs typeface="Arial"/>
              </a:rPr>
              <a:t>Geçerli olan tüm rüşvet ve yolsuzlukla mücadele kanunlarına uymaktan sorumlusunuz.</a:t>
            </a:r>
          </a:p>
          <a:p>
            <a:pPr marL="285750" indent="-285750">
              <a:spcAft>
                <a:spcPts val="1000"/>
              </a:spcAft>
              <a:buClr>
                <a:schemeClr val="accent2"/>
              </a:buClr>
              <a:buFont typeface="Arial" panose="020B0604020202020204" pitchFamily="34" charset="0"/>
              <a:buChar char="•"/>
            </a:pPr>
            <a:r>
              <a:rPr lang="tr-TR" sz="2100" b="0" i="0" strike="noStrike" cap="none" spc="0" baseline="0" dirty="0">
                <a:solidFill>
                  <a:srgbClr val="181818"/>
                </a:solidFill>
                <a:effectLst/>
                <a:latin typeface="Arial"/>
                <a:ea typeface="Arial"/>
                <a:cs typeface="Arial"/>
              </a:rPr>
              <a:t>Rüşvet ve yolsuzlukla mücadele kanunlarına uyulmaması, ciddi hukuki ve adli cezaların yanı sıra şirketiniz ve iş ortaklarınızın itibarının zedelenmesine yol açabilir.</a:t>
            </a:r>
          </a:p>
          <a:p>
            <a:pPr>
              <a:spcAft>
                <a:spcPts val="500"/>
              </a:spcAft>
            </a:pPr>
            <a:endParaRPr lang="en-US" sz="2100" dirty="0">
              <a:solidFill>
                <a:schemeClr val="bg1">
                  <a:lumMod val="10000"/>
                </a:schemeClr>
              </a:solidFill>
            </a:endParaRPr>
          </a:p>
        </p:txBody>
      </p:sp>
    </p:spTree>
    <p:custDataLst>
      <p:tags r:id="rId1"/>
    </p:custDataLst>
    <p:extLst>
      <p:ext uri="{BB962C8B-B14F-4D97-AF65-F5344CB8AC3E}">
        <p14:creationId xmlns:p14="http://schemas.microsoft.com/office/powerpoint/2010/main" val="5965079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Rüşvet ve Yolsuzluğun Önlenmesi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867399" cy="2677656"/>
          </a:xfrm>
          <a:prstGeom prst="rect">
            <a:avLst/>
          </a:prstGeom>
          <a:noFill/>
        </p:spPr>
        <p:txBody>
          <a:bodyPr wrap="square" numCol="1" rtlCol="0">
            <a:spAutoFit/>
          </a:bodyPr>
          <a:lstStyle/>
          <a:p>
            <a:pPr>
              <a:spcAft>
                <a:spcPts val="500"/>
              </a:spcAft>
            </a:pPr>
            <a:r>
              <a:rPr lang="tr-TR" sz="2100" b="0" i="0" strike="noStrike" cap="none" spc="0" baseline="0" dirty="0">
                <a:solidFill>
                  <a:srgbClr val="181818"/>
                </a:solidFill>
                <a:effectLst/>
                <a:latin typeface="Arial"/>
                <a:ea typeface="Arial"/>
                <a:cs typeface="Arial"/>
              </a:rPr>
              <a:t>Küresel şirketler, dünya çapında pek çok yerde uygunsuz bir iş avantajı sağlamak adına iş ortakları tarafından gerçekleştirilen uygunsuz eylemlerden sorumlu bulunmuştur. Örneğin; 2012’de küresel bir tıbbi cihaz şirketi, Avrupa’da iş almak için iş ortakları aracılığıyla rüşvet verdiği gerekçesiyle ABD yetkilileri tarafından </a:t>
            </a:r>
            <a:r>
              <a:rPr lang="en-US" sz="2100" b="0" i="0" strike="noStrike" cap="none" spc="0" baseline="0" dirty="0" smtClean="0">
                <a:solidFill>
                  <a:srgbClr val="181818"/>
                </a:solidFill>
                <a:effectLst/>
                <a:latin typeface="Arial"/>
                <a:ea typeface="Arial"/>
                <a:cs typeface="Arial"/>
              </a:rPr>
              <a:t/>
            </a:r>
            <a:br>
              <a:rPr lang="en-US" sz="2100" b="0" i="0" strike="noStrike" cap="none" spc="0" baseline="0" dirty="0" smtClean="0">
                <a:solidFill>
                  <a:srgbClr val="181818"/>
                </a:solidFill>
                <a:effectLst/>
                <a:latin typeface="Arial"/>
                <a:ea typeface="Arial"/>
                <a:cs typeface="Arial"/>
              </a:rPr>
            </a:br>
            <a:r>
              <a:rPr lang="tr-TR" sz="2100" b="0" i="0" strike="noStrike" cap="none" spc="0" baseline="0" dirty="0" smtClean="0">
                <a:solidFill>
                  <a:srgbClr val="181818"/>
                </a:solidFill>
                <a:effectLst/>
                <a:latin typeface="Arial"/>
                <a:ea typeface="Arial"/>
                <a:cs typeface="Arial"/>
              </a:rPr>
              <a:t>22 </a:t>
            </a:r>
            <a:r>
              <a:rPr lang="tr-TR" sz="2100" b="0" i="0" strike="noStrike" cap="none" spc="0" baseline="0" dirty="0">
                <a:solidFill>
                  <a:srgbClr val="181818"/>
                </a:solidFill>
                <a:effectLst/>
                <a:latin typeface="Arial"/>
                <a:ea typeface="Arial"/>
                <a:cs typeface="Arial"/>
              </a:rPr>
              <a:t>milyon Dolar para cezasına çarptırılmıştır.</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4145873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Doğru Defter ve Kayıtların Tutulması</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772400" cy="365760"/>
          </a:xfrm>
          <a:prstGeom prst="rect">
            <a:avLst/>
          </a:prstGeom>
          <a:noFill/>
        </p:spPr>
        <p:txBody>
          <a:bodyPr wrap="square" numCol="1" rtlCol="0">
            <a:spAutoFit/>
          </a:bodyPr>
          <a:lstStyle/>
          <a:p>
            <a:pPr>
              <a:spcAft>
                <a:spcPts val="1000"/>
              </a:spcAft>
            </a:pPr>
            <a:r>
              <a:rPr lang="tr-TR" sz="1800" b="0" i="0" strike="noStrike" cap="none" spc="0" baseline="0">
                <a:solidFill>
                  <a:srgbClr val="181818"/>
                </a:solidFill>
                <a:effectLst/>
                <a:latin typeface="Arial"/>
                <a:ea typeface="Arial"/>
                <a:cs typeface="Arial"/>
              </a:rPr>
              <a:t>Şirketler, doğru mali kayıtları tutmak zorundadır.</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107185-5C83-1144-B172-67E351BA5005}"/>
              </a:ext>
            </a:extLst>
          </p:cNvPr>
          <p:cNvSpPr txBox="1"/>
          <p:nvPr/>
        </p:nvSpPr>
        <p:spPr>
          <a:xfrm>
            <a:off x="381001" y="2112174"/>
            <a:ext cx="2666999" cy="2567940"/>
          </a:xfrm>
          <a:prstGeom prst="rect">
            <a:avLst/>
          </a:prstGeom>
          <a:noFill/>
        </p:spPr>
        <p:txBody>
          <a:bodyPr wrap="square" numCol="1" rtlCol="0">
            <a:spAutoFit/>
          </a:bodyPr>
          <a:lstStyle/>
          <a:p>
            <a:pPr>
              <a:spcAft>
                <a:spcPts val="500"/>
              </a:spcAft>
            </a:pPr>
            <a:r>
              <a:rPr lang="tr-TR" sz="1500" b="0" i="0" strike="noStrike" cap="none" spc="0" baseline="0" dirty="0">
                <a:solidFill>
                  <a:srgbClr val="006D6F"/>
                </a:solidFill>
                <a:effectLst/>
                <a:latin typeface="Arial"/>
                <a:ea typeface="Arial"/>
                <a:cs typeface="Arial"/>
              </a:rPr>
              <a:t>Şunları </a:t>
            </a:r>
            <a:r>
              <a:rPr lang="tr-TR" sz="1500" b="1" i="0" strike="noStrike" cap="none" spc="0" baseline="0" dirty="0">
                <a:solidFill>
                  <a:srgbClr val="006D6F"/>
                </a:solidFill>
                <a:effectLst/>
                <a:latin typeface="Arial"/>
                <a:ea typeface="Arial"/>
                <a:cs typeface="Arial"/>
              </a:rPr>
              <a:t>yapmanız</a:t>
            </a:r>
            <a:r>
              <a:rPr lang="tr-TR" sz="1500" b="0" i="0" strike="noStrike" cap="none" spc="0" baseline="0" dirty="0">
                <a:solidFill>
                  <a:srgbClr val="006D6F"/>
                </a:solidFill>
                <a:effectLst/>
                <a:latin typeface="Arial"/>
                <a:ea typeface="Arial"/>
                <a:cs typeface="Arial"/>
              </a:rPr>
              <a:t> gerekir:</a:t>
            </a:r>
          </a:p>
          <a:p>
            <a:pPr marL="285750" indent="-285750">
              <a:spcAft>
                <a:spcPts val="500"/>
              </a:spcAft>
              <a:buClr>
                <a:schemeClr val="accent2"/>
              </a:buClr>
              <a:buBlip>
                <a:blip r:embed="rId5"/>
              </a:buBlip>
            </a:pPr>
            <a:r>
              <a:rPr lang="tr-TR" sz="1500" b="0" i="0" strike="noStrike" cap="none" spc="0" baseline="0" dirty="0">
                <a:solidFill>
                  <a:srgbClr val="181818"/>
                </a:solidFill>
                <a:effectLst/>
                <a:latin typeface="Arial"/>
                <a:ea typeface="Arial"/>
                <a:cs typeface="Arial"/>
              </a:rPr>
              <a:t>İşlemleri kayıtlarınızda doğru ve eksiksiz bir şekilde açıklamak</a:t>
            </a:r>
          </a:p>
          <a:p>
            <a:pPr marL="285750" indent="-285750">
              <a:spcAft>
                <a:spcPts val="500"/>
              </a:spcAft>
              <a:buClr>
                <a:schemeClr val="accent2"/>
              </a:buClr>
              <a:buBlip>
                <a:blip r:embed="rId5"/>
              </a:buBlip>
            </a:pPr>
            <a:r>
              <a:rPr lang="tr-TR" sz="1500" b="0" i="0" strike="noStrike" cap="none" spc="0" baseline="0" dirty="0">
                <a:solidFill>
                  <a:srgbClr val="181818"/>
                </a:solidFill>
                <a:effectLst/>
                <a:latin typeface="Arial"/>
                <a:ea typeface="Arial"/>
                <a:cs typeface="Arial"/>
              </a:rPr>
              <a:t>Tüm harcamalar için doğru ve şeffaf kayıtlar tutmak</a:t>
            </a:r>
          </a:p>
          <a:p>
            <a:pPr marL="285750" indent="-285750">
              <a:spcAft>
                <a:spcPts val="500"/>
              </a:spcAft>
              <a:buClr>
                <a:schemeClr val="accent2"/>
              </a:buClr>
              <a:buBlip>
                <a:blip r:embed="rId5"/>
              </a:buBlip>
            </a:pPr>
            <a:r>
              <a:rPr lang="tr-TR" sz="1500" b="0" i="0" strike="noStrike" cap="none" spc="0" baseline="0" dirty="0">
                <a:solidFill>
                  <a:srgbClr val="181818"/>
                </a:solidFill>
                <a:effectLst/>
                <a:latin typeface="Arial"/>
                <a:ea typeface="Arial"/>
                <a:cs typeface="Arial"/>
              </a:rPr>
              <a:t>Kayıtlarınızda ürünleri ve promosyon faaliyetlerinin dökümünü vermek</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134F3A5-67F2-4646-AEE1-BFE25D41CBC1}"/>
              </a:ext>
            </a:extLst>
          </p:cNvPr>
          <p:cNvSpPr txBox="1"/>
          <p:nvPr/>
        </p:nvSpPr>
        <p:spPr>
          <a:xfrm>
            <a:off x="3758148" y="2112174"/>
            <a:ext cx="4242852" cy="3080330"/>
          </a:xfrm>
          <a:prstGeom prst="rect">
            <a:avLst/>
          </a:prstGeom>
          <a:noFill/>
        </p:spPr>
        <p:txBody>
          <a:bodyPr wrap="square" numCol="1" rtlCol="0">
            <a:spAutoFit/>
          </a:bodyPr>
          <a:lstStyle/>
          <a:p>
            <a:pPr>
              <a:spcAft>
                <a:spcPts val="500"/>
              </a:spcAft>
            </a:pPr>
            <a:r>
              <a:rPr lang="tr-TR" sz="1500" b="0" i="0" strike="noStrike" cap="none" spc="0" baseline="0" dirty="0">
                <a:solidFill>
                  <a:srgbClr val="006D6F"/>
                </a:solidFill>
                <a:effectLst/>
                <a:latin typeface="Arial"/>
                <a:ea typeface="Arial"/>
                <a:cs typeface="Arial"/>
              </a:rPr>
              <a:t>Şunları </a:t>
            </a:r>
            <a:r>
              <a:rPr lang="tr-TR" sz="1500" b="1" i="0" strike="noStrike" cap="none" spc="0" baseline="0" dirty="0">
                <a:solidFill>
                  <a:srgbClr val="006D6F"/>
                </a:solidFill>
                <a:effectLst/>
                <a:latin typeface="Arial"/>
                <a:ea typeface="Arial"/>
                <a:cs typeface="Arial"/>
              </a:rPr>
              <a:t>yapmamanız</a:t>
            </a:r>
            <a:r>
              <a:rPr lang="tr-TR" sz="1500" b="0" i="0" strike="noStrike" cap="none" spc="0" baseline="0" dirty="0">
                <a:solidFill>
                  <a:srgbClr val="006D6F"/>
                </a:solidFill>
                <a:effectLst/>
                <a:latin typeface="Arial"/>
                <a:ea typeface="Arial"/>
                <a:cs typeface="Arial"/>
              </a:rPr>
              <a:t> gerekir:</a:t>
            </a:r>
          </a:p>
          <a:p>
            <a:pPr marL="285750" indent="-285750">
              <a:spcAft>
                <a:spcPts val="500"/>
              </a:spcAft>
              <a:buClr>
                <a:schemeClr val="accent2"/>
              </a:buClr>
              <a:buBlip>
                <a:blip r:embed="rId6"/>
              </a:buBlip>
            </a:pPr>
            <a:r>
              <a:rPr lang="tr-TR" sz="1500" b="0" i="0" strike="noStrike" cap="none" spc="0" baseline="0" dirty="0">
                <a:solidFill>
                  <a:srgbClr val="181818"/>
                </a:solidFill>
                <a:effectLst/>
                <a:latin typeface="Arial"/>
                <a:ea typeface="Arial"/>
                <a:cs typeface="Arial"/>
              </a:rPr>
              <a:t>Sahte kayıt veya belgeler oluşturmak</a:t>
            </a:r>
          </a:p>
          <a:p>
            <a:pPr marL="285750" indent="-285750">
              <a:spcAft>
                <a:spcPts val="500"/>
              </a:spcAft>
              <a:buClr>
                <a:schemeClr val="accent2"/>
              </a:buClr>
              <a:buBlip>
                <a:blip r:embed="rId6"/>
              </a:buBlip>
            </a:pPr>
            <a:r>
              <a:rPr lang="tr-TR" sz="1500" b="0" i="0" strike="noStrike" cap="none" spc="0" baseline="0" dirty="0">
                <a:solidFill>
                  <a:srgbClr val="181818"/>
                </a:solidFill>
                <a:effectLst/>
                <a:latin typeface="Arial"/>
                <a:ea typeface="Arial"/>
                <a:cs typeface="Arial"/>
              </a:rPr>
              <a:t>Sahte hesaplar oluşturmak</a:t>
            </a:r>
          </a:p>
          <a:p>
            <a:pPr marL="285750" indent="-285750">
              <a:spcAft>
                <a:spcPts val="500"/>
              </a:spcAft>
              <a:buClr>
                <a:schemeClr val="accent2"/>
              </a:buClr>
              <a:buBlip>
                <a:blip r:embed="rId6"/>
              </a:buBlip>
            </a:pPr>
            <a:r>
              <a:rPr lang="tr-TR" sz="1500" b="0" i="0" strike="noStrike" cap="none" spc="0" baseline="0" dirty="0">
                <a:solidFill>
                  <a:srgbClr val="181818"/>
                </a:solidFill>
                <a:effectLst/>
                <a:latin typeface="Arial"/>
                <a:ea typeface="Arial"/>
                <a:cs typeface="Arial"/>
              </a:rPr>
              <a:t>Ödeme veya hediyeleri, ürün maliyetinin veya sunulan indirimlerin içerisine saklamak</a:t>
            </a:r>
          </a:p>
          <a:p>
            <a:pPr marL="285750" indent="-285750">
              <a:spcAft>
                <a:spcPts val="500"/>
              </a:spcAft>
              <a:buClr>
                <a:schemeClr val="accent2"/>
              </a:buClr>
              <a:buBlip>
                <a:blip r:embed="rId6"/>
              </a:buBlip>
            </a:pPr>
            <a:r>
              <a:rPr lang="tr-TR" sz="1500" b="0" i="0" strike="noStrike" cap="none" spc="0" baseline="0" dirty="0">
                <a:solidFill>
                  <a:srgbClr val="181818"/>
                </a:solidFill>
                <a:effectLst/>
                <a:latin typeface="Arial"/>
                <a:ea typeface="Arial"/>
                <a:cs typeface="Arial"/>
              </a:rPr>
              <a:t>Sahte belgeler veya bilgiler sunmak</a:t>
            </a:r>
          </a:p>
          <a:p>
            <a:pPr marL="285750" indent="-285750">
              <a:spcAft>
                <a:spcPts val="500"/>
              </a:spcAft>
              <a:buClr>
                <a:schemeClr val="accent2"/>
              </a:buClr>
              <a:buBlip>
                <a:blip r:embed="rId6"/>
              </a:buBlip>
            </a:pPr>
            <a:r>
              <a:rPr lang="tr-TR" sz="1500" b="0" i="0" strike="noStrike" cap="none" spc="0" baseline="0" dirty="0">
                <a:solidFill>
                  <a:srgbClr val="181818"/>
                </a:solidFill>
                <a:effectLst/>
                <a:latin typeface="Arial"/>
                <a:ea typeface="Arial"/>
                <a:cs typeface="Arial"/>
              </a:rPr>
              <a:t>Uygunsuz ödeme veya harcamaları gizlemek için kasten net olmayan açıklamalar yapmak</a:t>
            </a:r>
          </a:p>
          <a:p>
            <a:pPr marL="285750" indent="-285750">
              <a:spcAft>
                <a:spcPts val="500"/>
              </a:spcAft>
              <a:buClr>
                <a:schemeClr val="accent2"/>
              </a:buClr>
              <a:buBlip>
                <a:blip r:embed="rId6"/>
              </a:buBlip>
            </a:pPr>
            <a:r>
              <a:rPr lang="tr-TR" sz="1500" b="0" i="0" strike="noStrike" cap="none" spc="0" baseline="0" dirty="0">
                <a:solidFill>
                  <a:srgbClr val="181818"/>
                </a:solidFill>
                <a:effectLst/>
                <a:latin typeface="Arial"/>
                <a:ea typeface="Arial"/>
                <a:cs typeface="Arial"/>
              </a:rPr>
              <a:t>Ödemeleri hatalı açıklamak</a:t>
            </a:r>
          </a:p>
          <a:p>
            <a:pPr marL="285750" indent="-285750">
              <a:spcAft>
                <a:spcPts val="500"/>
              </a:spcAft>
              <a:buClr>
                <a:schemeClr val="accent2"/>
              </a:buClr>
              <a:buFont typeface="Arial" panose="020B0604020202020204" pitchFamily="34" charset="0"/>
              <a:buChar char="•"/>
            </a:pPr>
            <a:endParaRPr lang="en-US" sz="150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D20137D-D9A9-E94F-8034-2974EAB4EFB5}"/>
              </a:ext>
            </a:extLst>
          </p:cNvPr>
          <p:cNvCxnSpPr/>
          <p:nvPr/>
        </p:nvCxnSpPr>
        <p:spPr>
          <a:xfrm flipH="1">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dirty="0">
                <a:solidFill>
                  <a:srgbClr val="1F366A"/>
                </a:solidFil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6629400" cy="2651760"/>
          </a:xfrm>
          <a:prstGeom prst="rect">
            <a:avLst/>
          </a:prstGeom>
          <a:noFill/>
        </p:spPr>
        <p:txBody>
          <a:bodyPr wrap="square" numCol="1" rtlCol="0">
            <a:spAutoFit/>
          </a:bodyPr>
          <a:lstStyle/>
          <a:p>
            <a:pPr>
              <a:spcAft>
                <a:spcPts val="500"/>
              </a:spcAft>
            </a:pPr>
            <a:r>
              <a:rPr lang="tr-TR" sz="2100" dirty="0">
                <a:solidFill>
                  <a:srgbClr val="181818"/>
                </a:solidFill>
              </a:rPr>
              <a:t>Sağlık Meslek </a:t>
            </a:r>
            <a:r>
              <a:rPr lang="tr-TR" sz="2100" b="0" i="0" strike="noStrike" cap="none" spc="0" baseline="0" dirty="0">
                <a:solidFill>
                  <a:srgbClr val="181818"/>
                </a:solidFill>
                <a:effectLst/>
                <a:latin typeface="Arial"/>
                <a:ea typeface="Arial"/>
                <a:cs typeface="Arial"/>
              </a:rPr>
              <a:t>Mensupları veya Kamu Görevlileriyle gerçekleştirilen etkileşimlerin SMM’lere yapılan ödemeleri, yemekleri, seyahatleri veya diğer faydaları içerdiği durumlarda, sağlanan tüm faydaların geçerli tüm kanun ve düzenlemeler nezdinde yasal olduğundan, meşru ve belgeli bir iş ihtiyacıyla desteklendiğinden ve yaptığınız yazılı anlaşmada bu faydalara izin verildiğinden emin olmanız gerekir. </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9269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dirty="0">
                <a:solidFill>
                  <a:srgbClr val="1F366A"/>
                </a:solidFil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8077199" cy="3357880"/>
          </a:xfrm>
          <a:prstGeom prst="rect">
            <a:avLst/>
          </a:prstGeom>
          <a:noFill/>
        </p:spPr>
        <p:txBody>
          <a:bodyPr wrap="square" numCol="1" rtlCol="0">
            <a:spAutoFit/>
          </a:bodyPr>
          <a:lstStyle/>
          <a:p>
            <a:pPr>
              <a:spcAft>
                <a:spcPts val="500"/>
              </a:spcAft>
            </a:pPr>
            <a:r>
              <a:rPr lang="tr-TR" sz="1500" b="1" i="0" strike="noStrike" cap="none" spc="0" baseline="0">
                <a:solidFill>
                  <a:srgbClr val="181818"/>
                </a:solidFill>
                <a:effectLst/>
                <a:latin typeface="Arial"/>
                <a:ea typeface="Arial"/>
                <a:cs typeface="Arial"/>
              </a:rPr>
              <a:t>Sağlanan faydalar, etkileşimin gerçekleşmesi için gerekli olanların ötesine geçmemeli ve asla bir işin ödülü veya gelecekteki satış veya tavsiyeler için bir koşul olarak sağlanmamalıdır.</a:t>
            </a:r>
          </a:p>
          <a:p>
            <a:pPr>
              <a:spcAft>
                <a:spcPts val="500"/>
              </a:spcAft>
            </a:pPr>
            <a:r>
              <a:rPr lang="tr-TR" sz="1500" b="0" i="0" strike="noStrike" cap="none" spc="0" baseline="0">
                <a:solidFill>
                  <a:srgbClr val="181818"/>
                </a:solidFill>
                <a:effectLst/>
                <a:latin typeface="Arial"/>
                <a:ea typeface="Arial"/>
                <a:cs typeface="Arial"/>
              </a:rPr>
              <a:t>SMM ve KG’lerle etkileşime girerken, olası bir yolsuzluğa işaret edebilecek “ikaz işaretlerine” dikkat edin. Örneğin, bir SMM ve/veya KG’nin aşağıdakileri yapması:</a:t>
            </a:r>
          </a:p>
          <a:p>
            <a:pPr marL="285750" indent="-285750">
              <a:spcAft>
                <a:spcPts val="5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Ödemeleri satın alma hacmine bağlamayı teklif etmesi</a:t>
            </a:r>
          </a:p>
          <a:p>
            <a:pPr marL="285750" indent="-285750">
              <a:spcAft>
                <a:spcPts val="5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Bir devlet kurumu/görevlisiyle kişisel ilişkisinden bahsetmesi</a:t>
            </a:r>
          </a:p>
          <a:p>
            <a:pPr marL="285750" indent="-285750">
              <a:spcAft>
                <a:spcPts val="5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Sorgulanabilir bir itibarının olması</a:t>
            </a:r>
          </a:p>
          <a:p>
            <a:pPr marL="285750" indent="-285750">
              <a:spcAft>
                <a:spcPts val="5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Bir kamu ihalesinde veya teklifte başarıyı garanti etmesi</a:t>
            </a:r>
          </a:p>
          <a:p>
            <a:pPr marL="285750" indent="-285750">
              <a:spcAft>
                <a:spcPts val="5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Ülkesi dışında ödeme almayı talep etmesi</a:t>
            </a:r>
          </a:p>
          <a:p>
            <a:pPr marL="285750" indent="-285750">
              <a:spcAft>
                <a:spcPts val="5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Harcamalar için gerekli faturaları sunmayı reddetmesi</a:t>
            </a:r>
          </a:p>
          <a:p>
            <a:pPr>
              <a:spcAft>
                <a:spcPts val="500"/>
              </a:spcAft>
            </a:pPr>
            <a:endParaRPr lang="en-US" sz="160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5629302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dirty="0">
                <a:solidFill>
                  <a:srgbClr val="1F366A"/>
                </a:solidFil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4648199" cy="640080"/>
          </a:xfrm>
          <a:prstGeom prst="rect">
            <a:avLst/>
          </a:prstGeom>
          <a:noFill/>
        </p:spPr>
        <p:txBody>
          <a:bodyPr wrap="square" numCol="1" rtlCol="0">
            <a:spAutoFit/>
          </a:bodyPr>
          <a:lstStyle/>
          <a:p>
            <a:pPr>
              <a:spcAft>
                <a:spcPts val="500"/>
              </a:spcAft>
            </a:pPr>
            <a:r>
              <a:rPr lang="tr-TR" sz="1800" b="0" i="0" strike="noStrike" cap="none" spc="0" baseline="0" dirty="0">
                <a:solidFill>
                  <a:srgbClr val="181818"/>
                </a:solidFill>
                <a:effectLst/>
                <a:latin typeface="Arial"/>
                <a:ea typeface="Arial"/>
                <a:cs typeface="Arial"/>
              </a:rPr>
              <a:t>SMM ve KG’lerle olan tüm etkileşimleriniz, </a:t>
            </a:r>
            <a:r>
              <a:rPr lang="tr-TR" sz="1800" b="1" i="0" strike="noStrike" cap="none" spc="0" baseline="0" dirty="0">
                <a:solidFill>
                  <a:srgbClr val="181818"/>
                </a:solidFill>
                <a:effectLst/>
                <a:latin typeface="Arial"/>
                <a:ea typeface="Arial"/>
                <a:cs typeface="Arial"/>
              </a:rPr>
              <a:t>beş genel </a:t>
            </a:r>
            <a:r>
              <a:rPr lang="tr-TR" sz="1800" b="1" i="0" strike="noStrike" cap="none" spc="0" baseline="0" dirty="0" smtClean="0">
                <a:solidFill>
                  <a:srgbClr val="181818"/>
                </a:solidFill>
                <a:effectLst/>
                <a:latin typeface="Arial"/>
                <a:ea typeface="Arial"/>
                <a:cs typeface="Arial"/>
              </a:rPr>
              <a:t>ilkeye </a:t>
            </a:r>
            <a:r>
              <a:rPr lang="tr-TR" sz="1800" i="0" strike="noStrike" cap="none" spc="0" baseline="0" dirty="0" smtClean="0">
                <a:solidFill>
                  <a:srgbClr val="181818"/>
                </a:solidFill>
                <a:effectLst/>
                <a:latin typeface="Arial"/>
                <a:ea typeface="Arial"/>
                <a:cs typeface="Arial"/>
              </a:rPr>
              <a:t>dayanmalıdır</a:t>
            </a:r>
            <a:r>
              <a:rPr lang="tr-TR" sz="1800" i="0" strike="noStrike" cap="none" spc="0" baseline="0" dirty="0">
                <a:solidFill>
                  <a:srgbClr val="181818"/>
                </a:solidFill>
                <a:effectLst/>
                <a:latin typeface="Arial"/>
                <a:ea typeface="Arial"/>
                <a:cs typeface="Arial"/>
              </a:rPr>
              <a: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081AE7E-6963-644F-81E0-9F359291A900}"/>
              </a:ext>
            </a:extLst>
          </p:cNvPr>
          <p:cNvSpPr txBox="1"/>
          <p:nvPr/>
        </p:nvSpPr>
        <p:spPr>
          <a:xfrm>
            <a:off x="76200" y="2313622"/>
            <a:ext cx="817880" cy="1463040"/>
          </a:xfrm>
          <a:prstGeom prst="rect">
            <a:avLst/>
          </a:prstGeom>
          <a:noFill/>
        </p:spPr>
        <p:txBody>
          <a:bodyPr wrap="none" rtlCol="0">
            <a:spAutoFit/>
          </a:bodyPr>
          <a:lstStyle/>
          <a:p>
            <a:r>
              <a:rPr lang="tr-TR" sz="9000" b="0" i="0" strike="noStrike" cap="none" spc="0" baseline="0">
                <a:solidFill>
                  <a:srgbClr val="A4EDF5">
                    <a:alpha val="60000"/>
                  </a:srgbClr>
                </a:solidFill>
                <a:effectLst/>
                <a:latin typeface="Arial"/>
                <a:ea typeface="Arial"/>
                <a:cs typeface="Arial"/>
              </a:rPr>
              <a:t>1</a:t>
            </a:r>
            <a:endParaRPr lang="en-US" sz="9000">
              <a:solidFill>
                <a:srgbClr val="A4EDF5">
                  <a:alpha val="60000"/>
                </a:srgbClr>
              </a:solidFill>
            </a:endParaRPr>
          </a:p>
        </p:txBody>
      </p:sp>
      <p:sp>
        <p:nvSpPr>
          <p:cNvPr id="15" name="TextBox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8F1DF9A-050F-9C4F-89D5-E183C44B39BF}"/>
              </a:ext>
            </a:extLst>
          </p:cNvPr>
          <p:cNvSpPr txBox="1"/>
          <p:nvPr/>
        </p:nvSpPr>
        <p:spPr>
          <a:xfrm>
            <a:off x="1905000" y="2313622"/>
            <a:ext cx="817880" cy="1463040"/>
          </a:xfrm>
          <a:prstGeom prst="rect">
            <a:avLst/>
          </a:prstGeom>
          <a:noFill/>
        </p:spPr>
        <p:txBody>
          <a:bodyPr wrap="none" rtlCol="0">
            <a:spAutoFit/>
          </a:bodyPr>
          <a:lstStyle/>
          <a:p>
            <a:r>
              <a:rPr lang="tr-TR" sz="9000" b="0" i="0" strike="noStrike" cap="none" spc="0" baseline="0">
                <a:solidFill>
                  <a:srgbClr val="A4EDF5">
                    <a:alpha val="60000"/>
                  </a:srgbClr>
                </a:solidFill>
                <a:effectLst/>
                <a:latin typeface="Arial"/>
                <a:ea typeface="Arial"/>
                <a:cs typeface="Arial"/>
              </a:rPr>
              <a:t>2</a:t>
            </a:r>
            <a:endParaRPr lang="en-US" sz="9000">
              <a:solidFill>
                <a:srgbClr val="A4EDF5">
                  <a:alpha val="60000"/>
                </a:srgbClr>
              </a:solidFill>
            </a:endParaRPr>
          </a:p>
        </p:txBody>
      </p:sp>
      <p:sp>
        <p:nvSpPr>
          <p:cNvPr id="17" name="TextBox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5002201-501B-1F46-90AD-B4446D4A47D8}"/>
              </a:ext>
            </a:extLst>
          </p:cNvPr>
          <p:cNvSpPr txBox="1"/>
          <p:nvPr/>
        </p:nvSpPr>
        <p:spPr>
          <a:xfrm>
            <a:off x="3734237" y="2313622"/>
            <a:ext cx="817880" cy="1463040"/>
          </a:xfrm>
          <a:prstGeom prst="rect">
            <a:avLst/>
          </a:prstGeom>
          <a:noFill/>
        </p:spPr>
        <p:txBody>
          <a:bodyPr wrap="none" rtlCol="0">
            <a:spAutoFit/>
          </a:bodyPr>
          <a:lstStyle/>
          <a:p>
            <a:r>
              <a:rPr lang="tr-TR" sz="9000" b="0" i="0" strike="noStrike" cap="none" spc="0" baseline="0">
                <a:solidFill>
                  <a:srgbClr val="A4EDF5">
                    <a:alpha val="60000"/>
                  </a:srgbClr>
                </a:solidFill>
                <a:effectLst/>
                <a:latin typeface="Arial"/>
                <a:ea typeface="Arial"/>
                <a:cs typeface="Arial"/>
              </a:rPr>
              <a:t>3</a:t>
            </a:r>
            <a:endParaRPr lang="en-US" sz="9000">
              <a:solidFill>
                <a:srgbClr val="A4EDF5">
                  <a:alpha val="60000"/>
                </a:srgbClr>
              </a:solidFill>
            </a:endParaRPr>
          </a:p>
        </p:txBody>
      </p:sp>
      <p:sp>
        <p:nvSpPr>
          <p:cNvPr id="18" name="TextBox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0BCDD0-7FB6-4541-91F9-EA891A03DF5B}"/>
              </a:ext>
            </a:extLst>
          </p:cNvPr>
          <p:cNvSpPr txBox="1"/>
          <p:nvPr/>
        </p:nvSpPr>
        <p:spPr>
          <a:xfrm>
            <a:off x="5486400" y="2313622"/>
            <a:ext cx="817880" cy="1463040"/>
          </a:xfrm>
          <a:prstGeom prst="rect">
            <a:avLst/>
          </a:prstGeom>
          <a:noFill/>
        </p:spPr>
        <p:txBody>
          <a:bodyPr wrap="none" rtlCol="0">
            <a:spAutoFit/>
          </a:bodyPr>
          <a:lstStyle/>
          <a:p>
            <a:r>
              <a:rPr lang="tr-TR" sz="9000" b="0" i="0" strike="noStrike" cap="none" spc="0" baseline="0">
                <a:solidFill>
                  <a:srgbClr val="A4EDF5">
                    <a:alpha val="60000"/>
                  </a:srgbClr>
                </a:solidFill>
                <a:effectLst/>
                <a:latin typeface="Arial"/>
                <a:ea typeface="Arial"/>
                <a:cs typeface="Arial"/>
              </a:rPr>
              <a:t>4</a:t>
            </a:r>
            <a:endParaRPr lang="en-US" sz="9000">
              <a:solidFill>
                <a:srgbClr val="A4EDF5">
                  <a:alpha val="60000"/>
                </a:srgbClr>
              </a:solidFill>
            </a:endParaRPr>
          </a:p>
        </p:txBody>
      </p:sp>
      <p:sp>
        <p:nvSpPr>
          <p:cNvPr id="20" name="TextBox 1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11B76A1-CC91-9146-9897-3A666F1DB60D}"/>
              </a:ext>
            </a:extLst>
          </p:cNvPr>
          <p:cNvSpPr txBox="1"/>
          <p:nvPr/>
        </p:nvSpPr>
        <p:spPr>
          <a:xfrm>
            <a:off x="7336511" y="2343150"/>
            <a:ext cx="817880" cy="1463040"/>
          </a:xfrm>
          <a:prstGeom prst="rect">
            <a:avLst/>
          </a:prstGeom>
          <a:noFill/>
        </p:spPr>
        <p:txBody>
          <a:bodyPr wrap="none" rtlCol="0">
            <a:spAutoFit/>
          </a:bodyPr>
          <a:lstStyle/>
          <a:p>
            <a:r>
              <a:rPr lang="tr-TR" sz="9000" b="0" i="0" strike="noStrike" cap="none" spc="0" baseline="0">
                <a:solidFill>
                  <a:srgbClr val="A4EDF5">
                    <a:alpha val="60000"/>
                  </a:srgbClr>
                </a:solidFill>
                <a:effectLst/>
                <a:latin typeface="Arial"/>
                <a:ea typeface="Arial"/>
                <a:cs typeface="Arial"/>
              </a:rPr>
              <a:t>5</a:t>
            </a:r>
            <a:endParaRPr lang="en-US" sz="9000">
              <a:solidFill>
                <a:srgbClr val="A4EDF5">
                  <a:alpha val="60000"/>
                </a:srgbClr>
              </a:solidFill>
            </a:endParaRPr>
          </a:p>
        </p:txBody>
      </p:sp>
      <p:sp>
        <p:nvSpPr>
          <p:cNvPr id="13" name="TextBox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6C4FF0-7FA1-474F-8925-F70F972AAEF4}"/>
              </a:ext>
            </a:extLst>
          </p:cNvPr>
          <p:cNvSpPr txBox="1"/>
          <p:nvPr/>
        </p:nvSpPr>
        <p:spPr>
          <a:xfrm>
            <a:off x="458668" y="2912406"/>
            <a:ext cx="1585409" cy="1569660"/>
          </a:xfrm>
          <a:prstGeom prst="rect">
            <a:avLst/>
          </a:prstGeom>
          <a:noFill/>
        </p:spPr>
        <p:txBody>
          <a:bodyPr wrap="square" numCol="1" rtlCol="0">
            <a:spAutoFit/>
          </a:bodyPr>
          <a:lstStyle/>
          <a:p>
            <a:pPr>
              <a:spcAft>
                <a:spcPts val="500"/>
              </a:spcAft>
            </a:pPr>
            <a:r>
              <a:rPr lang="tr-TR" sz="1200" b="0" i="0" u="sng" strike="noStrike" cap="none" spc="0" baseline="0" dirty="0">
                <a:solidFill>
                  <a:srgbClr val="181818"/>
                </a:solidFill>
                <a:effectLst/>
                <a:uFill>
                  <a:solidFill>
                    <a:srgbClr val="71B1A2"/>
                  </a:solidFill>
                </a:uFill>
                <a:latin typeface="Arial"/>
                <a:ea typeface="Arial"/>
                <a:cs typeface="Arial"/>
              </a:rPr>
              <a:t>SMM veya KG’lere geçmişteki, mevcut veya gelecekteki işler karşılığında veya bunlara yönelik bir ödül olarak değer içeren hiçbir şey sağlayamazsınız</a:t>
            </a:r>
            <a:r>
              <a:rPr lang="tr-TR" sz="1200" b="0" i="0" strike="noStrike" cap="none" spc="0" baseline="0" dirty="0">
                <a:solidFill>
                  <a:srgbClr val="181818"/>
                </a:solidFill>
                <a:effectLst/>
                <a:latin typeface="Arial"/>
                <a:ea typeface="Arial"/>
                <a:cs typeface="Arial"/>
              </a:rPr>
              <a:t>.</a:t>
            </a:r>
          </a:p>
        </p:txBody>
      </p:sp>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B20AE4-39C1-9042-8C04-397D87C56392}"/>
              </a:ext>
            </a:extLst>
          </p:cNvPr>
          <p:cNvSpPr txBox="1"/>
          <p:nvPr/>
        </p:nvSpPr>
        <p:spPr>
          <a:xfrm>
            <a:off x="2162900" y="2912406"/>
            <a:ext cx="1723300" cy="1754326"/>
          </a:xfrm>
          <a:prstGeom prst="rect">
            <a:avLst/>
          </a:prstGeom>
          <a:noFill/>
        </p:spPr>
        <p:txBody>
          <a:bodyPr wrap="square" numCol="1" rtlCol="0">
            <a:spAutoFit/>
          </a:bodyPr>
          <a:lstStyle/>
          <a:p>
            <a:pPr>
              <a:spcAft>
                <a:spcPts val="500"/>
              </a:spcAft>
            </a:pPr>
            <a:r>
              <a:rPr lang="tr-TR" sz="1200" b="0" i="0" strike="noStrike" cap="none" spc="0" baseline="0" dirty="0">
                <a:solidFill>
                  <a:srgbClr val="181818"/>
                </a:solidFill>
                <a:effectLst/>
                <a:latin typeface="Arial"/>
                <a:ea typeface="Arial"/>
                <a:cs typeface="Arial"/>
              </a:rPr>
              <a:t>SMM/KG’lerle gerçekleştirilen tüm etkileşimler, </a:t>
            </a:r>
            <a:r>
              <a:rPr lang="tr-TR" sz="1200" b="0" i="0" u="sng" strike="noStrike" cap="none" spc="0" baseline="0" dirty="0">
                <a:solidFill>
                  <a:srgbClr val="181818"/>
                </a:solidFill>
                <a:effectLst/>
                <a:uFill>
                  <a:solidFill>
                    <a:srgbClr val="71B1A2"/>
                  </a:solidFill>
                </a:uFill>
                <a:latin typeface="Arial"/>
                <a:ea typeface="Arial"/>
                <a:cs typeface="Arial"/>
              </a:rPr>
              <a:t>meşru ve açıkça tanımlanmış </a:t>
            </a:r>
            <a:r>
              <a:rPr lang="en-US" sz="1200" b="0" i="0" u="sng" strike="noStrike" cap="none" spc="0" baseline="0" dirty="0" smtClean="0">
                <a:solidFill>
                  <a:srgbClr val="181818"/>
                </a:solidFill>
                <a:effectLst/>
                <a:uFill>
                  <a:solidFill>
                    <a:srgbClr val="71B1A2"/>
                  </a:solidFill>
                </a:uFill>
                <a:latin typeface="Arial"/>
                <a:ea typeface="Arial"/>
                <a:cs typeface="Arial"/>
              </a:rPr>
              <a:t/>
            </a:r>
            <a:br>
              <a:rPr lang="en-US" sz="1200" b="0" i="0" u="sng" strike="noStrike" cap="none" spc="0" baseline="0" dirty="0" smtClean="0">
                <a:solidFill>
                  <a:srgbClr val="181818"/>
                </a:solidFill>
                <a:effectLst/>
                <a:uFill>
                  <a:solidFill>
                    <a:srgbClr val="71B1A2"/>
                  </a:solidFill>
                </a:uFill>
                <a:latin typeface="Arial"/>
                <a:ea typeface="Arial"/>
                <a:cs typeface="Arial"/>
              </a:rPr>
            </a:br>
            <a:r>
              <a:rPr lang="tr-TR" sz="1200" b="0" i="0" u="sng" strike="noStrike" cap="none" spc="0" baseline="0" dirty="0" smtClean="0">
                <a:solidFill>
                  <a:srgbClr val="181818"/>
                </a:solidFill>
                <a:effectLst/>
                <a:uFill>
                  <a:solidFill>
                    <a:srgbClr val="71B1A2"/>
                  </a:solidFill>
                </a:uFill>
                <a:latin typeface="Arial"/>
                <a:ea typeface="Arial"/>
                <a:cs typeface="Arial"/>
              </a:rPr>
              <a:t>bir </a:t>
            </a:r>
            <a:r>
              <a:rPr lang="tr-TR" sz="1200" b="0" i="0" u="sng" strike="noStrike" cap="none" spc="0" baseline="0" dirty="0">
                <a:solidFill>
                  <a:srgbClr val="181818"/>
                </a:solidFill>
                <a:effectLst/>
                <a:uFill>
                  <a:solidFill>
                    <a:srgbClr val="71B1A2"/>
                  </a:solidFill>
                </a:uFill>
                <a:latin typeface="Arial"/>
                <a:ea typeface="Arial"/>
                <a:cs typeface="Arial"/>
              </a:rPr>
              <a:t>iş ihtiyacıyla</a:t>
            </a:r>
            <a:r>
              <a:rPr lang="tr-TR" sz="1200" b="0" i="0" strike="noStrike" cap="none" spc="0" baseline="0" dirty="0">
                <a:solidFill>
                  <a:srgbClr val="181818"/>
                </a:solidFill>
                <a:effectLst/>
                <a:latin typeface="Arial"/>
                <a:ea typeface="Arial"/>
                <a:cs typeface="Arial"/>
              </a:rPr>
              <a:t> desteklenmeli ve var olan yazılı anlaşmada izin verilen etkileşimler olmalıdır.</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6443826-2D6C-BA48-A711-73FD31D4D6BE}"/>
              </a:ext>
            </a:extLst>
          </p:cNvPr>
          <p:cNvSpPr txBox="1"/>
          <p:nvPr/>
        </p:nvSpPr>
        <p:spPr>
          <a:xfrm>
            <a:off x="4059911" y="2912407"/>
            <a:ext cx="1655089" cy="1200329"/>
          </a:xfrm>
          <a:prstGeom prst="rect">
            <a:avLst/>
          </a:prstGeom>
          <a:noFill/>
        </p:spPr>
        <p:txBody>
          <a:bodyPr wrap="square" numCol="1" rtlCol="0">
            <a:spAutoFit/>
          </a:bodyPr>
          <a:lstStyle/>
          <a:p>
            <a:pPr>
              <a:spcAft>
                <a:spcPts val="500"/>
              </a:spcAft>
            </a:pPr>
            <a:r>
              <a:rPr lang="tr-TR" sz="1200" b="0" i="0" strike="noStrike" cap="none" spc="0" baseline="0" dirty="0">
                <a:solidFill>
                  <a:srgbClr val="181818"/>
                </a:solidFill>
                <a:effectLst/>
                <a:latin typeface="Arial"/>
                <a:ea typeface="Arial"/>
                <a:cs typeface="Arial"/>
              </a:rPr>
              <a:t>Yalnızca </a:t>
            </a:r>
            <a:r>
              <a:rPr lang="tr-TR" sz="1200" b="0" i="0" u="sng" strike="noStrike" cap="none" spc="0" baseline="0" dirty="0">
                <a:solidFill>
                  <a:srgbClr val="181818"/>
                </a:solidFill>
                <a:effectLst/>
                <a:uFill>
                  <a:solidFill>
                    <a:srgbClr val="71B1A2"/>
                  </a:solidFill>
                </a:uFill>
                <a:latin typeface="Arial"/>
                <a:ea typeface="Arial"/>
                <a:cs typeface="Arial"/>
              </a:rPr>
              <a:t>uzmanlık </a:t>
            </a:r>
            <a:r>
              <a:rPr lang="en-US" sz="1200" b="0" i="0" u="sng" strike="noStrike" cap="none" spc="0" baseline="0" dirty="0" smtClean="0">
                <a:solidFill>
                  <a:srgbClr val="181818"/>
                </a:solidFill>
                <a:effectLst/>
                <a:uFill>
                  <a:solidFill>
                    <a:srgbClr val="71B1A2"/>
                  </a:solidFill>
                </a:uFill>
                <a:latin typeface="Arial"/>
                <a:ea typeface="Arial"/>
                <a:cs typeface="Arial"/>
              </a:rPr>
              <a:t/>
            </a:r>
            <a:br>
              <a:rPr lang="en-US" sz="1200" b="0" i="0" u="sng" strike="noStrike" cap="none" spc="0" baseline="0" dirty="0" smtClean="0">
                <a:solidFill>
                  <a:srgbClr val="181818"/>
                </a:solidFill>
                <a:effectLst/>
                <a:uFill>
                  <a:solidFill>
                    <a:srgbClr val="71B1A2"/>
                  </a:solidFill>
                </a:uFill>
                <a:latin typeface="Arial"/>
                <a:ea typeface="Arial"/>
                <a:cs typeface="Arial"/>
              </a:rPr>
            </a:br>
            <a:r>
              <a:rPr lang="tr-TR" sz="1200" b="0" i="0" u="sng" strike="noStrike" cap="none" spc="0" baseline="0" dirty="0" smtClean="0">
                <a:solidFill>
                  <a:srgbClr val="181818"/>
                </a:solidFill>
                <a:effectLst/>
                <a:uFill>
                  <a:solidFill>
                    <a:srgbClr val="71B1A2"/>
                  </a:solidFill>
                </a:uFill>
                <a:latin typeface="Arial"/>
                <a:ea typeface="Arial"/>
                <a:cs typeface="Arial"/>
              </a:rPr>
              <a:t>ve </a:t>
            </a:r>
            <a:r>
              <a:rPr lang="tr-TR" sz="1200" b="0" i="0" u="sng" strike="noStrike" cap="none" spc="0" baseline="0" dirty="0">
                <a:solidFill>
                  <a:srgbClr val="181818"/>
                </a:solidFill>
                <a:effectLst/>
                <a:uFill>
                  <a:solidFill>
                    <a:srgbClr val="71B1A2"/>
                  </a:solidFill>
                </a:uFill>
                <a:latin typeface="Arial"/>
                <a:ea typeface="Arial"/>
                <a:cs typeface="Arial"/>
              </a:rPr>
              <a:t>deneyimleri </a:t>
            </a:r>
            <a:r>
              <a:rPr lang="en-US" sz="1200" b="0" i="0" u="sng" strike="noStrike" cap="none" spc="0" baseline="0" dirty="0" smtClean="0">
                <a:solidFill>
                  <a:srgbClr val="181818"/>
                </a:solidFill>
                <a:effectLst/>
                <a:uFill>
                  <a:solidFill>
                    <a:srgbClr val="71B1A2"/>
                  </a:solidFill>
                </a:uFill>
                <a:latin typeface="Arial"/>
                <a:ea typeface="Arial"/>
                <a:cs typeface="Arial"/>
              </a:rPr>
              <a:t/>
            </a:r>
            <a:br>
              <a:rPr lang="en-US" sz="1200" b="0" i="0" u="sng" strike="noStrike" cap="none" spc="0" baseline="0" dirty="0" smtClean="0">
                <a:solidFill>
                  <a:srgbClr val="181818"/>
                </a:solidFill>
                <a:effectLst/>
                <a:uFill>
                  <a:solidFill>
                    <a:srgbClr val="71B1A2"/>
                  </a:solidFill>
                </a:uFill>
                <a:latin typeface="Arial"/>
                <a:ea typeface="Arial"/>
                <a:cs typeface="Arial"/>
              </a:rPr>
            </a:br>
            <a:r>
              <a:rPr lang="tr-TR" sz="1200" b="0" i="0" u="sng" strike="noStrike" cap="none" spc="0" baseline="0" dirty="0" smtClean="0">
                <a:solidFill>
                  <a:srgbClr val="181818"/>
                </a:solidFill>
                <a:effectLst/>
                <a:uFill>
                  <a:solidFill>
                    <a:srgbClr val="71B1A2"/>
                  </a:solidFill>
                </a:uFill>
                <a:latin typeface="Arial"/>
                <a:ea typeface="Arial"/>
                <a:cs typeface="Arial"/>
              </a:rPr>
              <a:t>söz </a:t>
            </a:r>
            <a:r>
              <a:rPr lang="tr-TR" sz="1200" b="0" i="0" u="sng" strike="noStrike" cap="none" spc="0" baseline="0" dirty="0">
                <a:solidFill>
                  <a:srgbClr val="181818"/>
                </a:solidFill>
                <a:effectLst/>
                <a:uFill>
                  <a:solidFill>
                    <a:srgbClr val="71B1A2"/>
                  </a:solidFill>
                </a:uFill>
                <a:latin typeface="Arial"/>
                <a:ea typeface="Arial"/>
                <a:cs typeface="Arial"/>
              </a:rPr>
              <a:t>konusu iş </a:t>
            </a:r>
            <a:r>
              <a:rPr lang="en-US" sz="1200" b="0" i="0" u="sng" strike="noStrike" cap="none" spc="0" baseline="0" dirty="0" smtClean="0">
                <a:solidFill>
                  <a:srgbClr val="181818"/>
                </a:solidFill>
                <a:effectLst/>
                <a:uFill>
                  <a:solidFill>
                    <a:srgbClr val="71B1A2"/>
                  </a:solidFill>
                </a:uFill>
                <a:latin typeface="Arial"/>
                <a:ea typeface="Arial"/>
                <a:cs typeface="Arial"/>
              </a:rPr>
              <a:t/>
            </a:r>
            <a:br>
              <a:rPr lang="en-US" sz="1200" b="0" i="0" u="sng" strike="noStrike" cap="none" spc="0" baseline="0" dirty="0" smtClean="0">
                <a:solidFill>
                  <a:srgbClr val="181818"/>
                </a:solidFill>
                <a:effectLst/>
                <a:uFill>
                  <a:solidFill>
                    <a:srgbClr val="71B1A2"/>
                  </a:solidFill>
                </a:uFill>
                <a:latin typeface="Arial"/>
                <a:ea typeface="Arial"/>
                <a:cs typeface="Arial"/>
              </a:rPr>
            </a:br>
            <a:r>
              <a:rPr lang="tr-TR" sz="1200" b="0" i="0" u="sng" strike="noStrike" cap="none" spc="0" baseline="0" dirty="0" smtClean="0">
                <a:solidFill>
                  <a:srgbClr val="181818"/>
                </a:solidFill>
                <a:effectLst/>
                <a:uFill>
                  <a:solidFill>
                    <a:srgbClr val="71B1A2"/>
                  </a:solidFill>
                </a:uFill>
                <a:latin typeface="Arial"/>
                <a:ea typeface="Arial"/>
                <a:cs typeface="Arial"/>
              </a:rPr>
              <a:t>ihtiyacı </a:t>
            </a:r>
            <a:r>
              <a:rPr lang="tr-TR" sz="1200" b="0" i="0" u="sng" strike="noStrike" cap="none" spc="0" baseline="0" dirty="0">
                <a:solidFill>
                  <a:srgbClr val="181818"/>
                </a:solidFill>
                <a:effectLst/>
                <a:uFill>
                  <a:solidFill>
                    <a:srgbClr val="71B1A2"/>
                  </a:solidFill>
                </a:uFill>
                <a:latin typeface="Arial"/>
                <a:ea typeface="Arial"/>
                <a:cs typeface="Arial"/>
              </a:rPr>
              <a:t>için uygun olan SMM/KG’leri görevlendirebilirsiniz</a:t>
            </a:r>
            <a:r>
              <a:rPr lang="tr-TR" sz="1200" b="0" i="0" strike="noStrike" cap="none" spc="0" baseline="0" dirty="0">
                <a:solidFill>
                  <a:srgbClr val="181818"/>
                </a:solidFill>
                <a:effectLst/>
                <a:latin typeface="Arial"/>
                <a:ea typeface="Arial"/>
                <a:cs typeface="Arial"/>
              </a:rPr>
              <a:t>.</a:t>
            </a:r>
          </a:p>
        </p:txBody>
      </p:sp>
      <p:sp>
        <p:nvSpPr>
          <p:cNvPr id="19" name="TextBox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666ED1-6915-6D4A-93BF-D677B0230554}"/>
              </a:ext>
            </a:extLst>
          </p:cNvPr>
          <p:cNvSpPr txBox="1"/>
          <p:nvPr/>
        </p:nvSpPr>
        <p:spPr>
          <a:xfrm>
            <a:off x="5736312" y="2912406"/>
            <a:ext cx="1731288" cy="2003112"/>
          </a:xfrm>
          <a:prstGeom prst="rect">
            <a:avLst/>
          </a:prstGeom>
          <a:noFill/>
        </p:spPr>
        <p:txBody>
          <a:bodyPr wrap="square" numCol="1" rtlCol="0">
            <a:spAutoFit/>
          </a:bodyPr>
          <a:lstStyle/>
          <a:p>
            <a:pPr>
              <a:spcAft>
                <a:spcPts val="500"/>
              </a:spcAft>
            </a:pPr>
            <a:r>
              <a:rPr lang="tr-TR" sz="1200" b="0" i="0" strike="noStrike" cap="none" spc="0" baseline="0" dirty="0">
                <a:solidFill>
                  <a:srgbClr val="181818"/>
                </a:solidFill>
                <a:effectLst/>
                <a:latin typeface="Arial"/>
                <a:ea typeface="Arial"/>
                <a:cs typeface="Arial"/>
              </a:rPr>
              <a:t>SMM/KG’lerle gerçekleştirilen her türlü finansal etkileşim, ilgili anlaşmalarla tutarlı olmalı ve </a:t>
            </a:r>
            <a:r>
              <a:rPr lang="tr-TR" sz="1200" b="0" i="0" u="sng" strike="noStrike" cap="none" spc="0" baseline="0" dirty="0">
                <a:solidFill>
                  <a:srgbClr val="181818"/>
                </a:solidFill>
                <a:effectLst/>
                <a:uFill>
                  <a:solidFill>
                    <a:srgbClr val="71B1A2"/>
                  </a:solidFill>
                </a:uFill>
                <a:latin typeface="Arial"/>
                <a:ea typeface="Arial"/>
                <a:cs typeface="Arial"/>
              </a:rPr>
              <a:t>bu etkileşimler için yapılan ödemeler yerel pazar dahilinde makul düzeyde olmalıdır</a:t>
            </a:r>
            <a:r>
              <a:rPr lang="tr-TR" sz="1200" b="0" i="0" strike="noStrike" cap="none" spc="0" baseline="0" dirty="0">
                <a:solidFill>
                  <a:srgbClr val="181818"/>
                </a:solidFill>
                <a:effectLst/>
                <a:latin typeface="Arial"/>
                <a:ea typeface="Arial"/>
                <a:cs typeface="Arial"/>
              </a:rPr>
              <a:t>.</a:t>
            </a:r>
          </a:p>
          <a:p>
            <a:pPr>
              <a:spcAft>
                <a:spcPts val="500"/>
              </a:spcAft>
            </a:pPr>
            <a:endParaRPr lang="en-US" sz="1200" dirty="0">
              <a:solidFill>
                <a:schemeClr val="bg1">
                  <a:lumMod val="1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2E96236-6708-BC41-9F71-D7528DB84DE4}"/>
              </a:ext>
            </a:extLst>
          </p:cNvPr>
          <p:cNvSpPr txBox="1"/>
          <p:nvPr/>
        </p:nvSpPr>
        <p:spPr>
          <a:xfrm>
            <a:off x="7586423" y="2912406"/>
            <a:ext cx="1328976" cy="1371600"/>
          </a:xfrm>
          <a:prstGeom prst="rect">
            <a:avLst/>
          </a:prstGeom>
          <a:noFill/>
        </p:spPr>
        <p:txBody>
          <a:bodyPr wrap="square" numCol="1" rtlCol="0">
            <a:spAutoFit/>
          </a:bodyPr>
          <a:lstStyle/>
          <a:p>
            <a:pPr>
              <a:spcAft>
                <a:spcPts val="500"/>
              </a:spcAft>
            </a:pPr>
            <a:r>
              <a:rPr lang="tr-TR" sz="1200" b="0" i="0" strike="noStrike" cap="none" spc="0" baseline="0">
                <a:solidFill>
                  <a:srgbClr val="181818"/>
                </a:solidFill>
                <a:effectLst/>
                <a:latin typeface="Arial"/>
                <a:ea typeface="Arial"/>
                <a:cs typeface="Arial"/>
              </a:rPr>
              <a:t>SMM/KG’lerle gerçekleştirilen her türlü finansal etkileşim, </a:t>
            </a:r>
            <a:r>
              <a:rPr lang="tr-TR" sz="1200" b="0" i="0" u="sng" strike="noStrike" cap="none" spc="0" baseline="0">
                <a:solidFill>
                  <a:srgbClr val="181818"/>
                </a:solidFill>
                <a:effectLst/>
                <a:uFill>
                  <a:solidFill>
                    <a:srgbClr val="71B1A2"/>
                  </a:solidFill>
                </a:uFill>
                <a:latin typeface="Arial"/>
                <a:ea typeface="Arial"/>
                <a:cs typeface="Arial"/>
              </a:rPr>
              <a:t>doğru ve makul ölçüde ayrıntılı şekilde kaydedilmelidir</a:t>
            </a:r>
            <a:r>
              <a:rPr lang="tr-TR" sz="1200" b="0" i="0" strike="noStrike" cap="none" spc="0" baseline="0">
                <a:solidFill>
                  <a:srgbClr val="181818"/>
                </a:solidFill>
                <a:effectLst/>
                <a:latin typeface="Arial"/>
                <a:ea typeface="Arial"/>
                <a:cs typeface="Arial"/>
              </a:rPr>
              <a:t>.</a:t>
            </a:r>
          </a:p>
        </p:txBody>
      </p:sp>
    </p:spTree>
    <p:custDataLst>
      <p:tags r:id="rId1"/>
    </p:custDataLst>
    <p:extLst>
      <p:ext uri="{BB962C8B-B14F-4D97-AF65-F5344CB8AC3E}">
        <p14:creationId xmlns:p14="http://schemas.microsoft.com/office/powerpoint/2010/main" val="36695586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Bir Endişenin Bildirilmesi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162799" cy="3032760"/>
          </a:xfrm>
          <a:prstGeom prst="rect">
            <a:avLst/>
          </a:prstGeom>
          <a:noFill/>
        </p:spPr>
        <p:txBody>
          <a:bodyPr wrap="square" numCol="1" rtlCol="0">
            <a:spAutoFit/>
          </a:bodyPr>
          <a:lstStyle/>
          <a:p>
            <a:pPr>
              <a:spcAft>
                <a:spcPts val="1000"/>
              </a:spcAft>
            </a:pPr>
            <a:r>
              <a:rPr lang="tr-TR" sz="2100" b="0" i="0" strike="noStrike" cap="none" spc="0" baseline="0" dirty="0">
                <a:solidFill>
                  <a:srgbClr val="181818"/>
                </a:solidFill>
                <a:effectLst/>
                <a:latin typeface="Arial"/>
                <a:ea typeface="Arial"/>
                <a:cs typeface="Arial"/>
              </a:rPr>
              <a:t>Her türlü ihlal, derhal şu kişi veya departmanlara bildirilmelidir: </a:t>
            </a:r>
            <a:r>
              <a:rPr lang="tr-TR" sz="2100" dirty="0">
                <a:solidFill>
                  <a:schemeClr val="bg1">
                    <a:lumMod val="10000"/>
                  </a:schemeClr>
                </a:solidFill>
                <a:highlight>
                  <a:srgbClr val="FFFF00"/>
                </a:highlight>
                <a:latin typeface="Arial" panose="020B0604020202020204" pitchFamily="34" charset="0"/>
                <a:cs typeface="Arial" panose="020B0604020202020204" pitchFamily="34" charset="0"/>
              </a:rPr>
              <a:t>[ilgili kişi(ler)/departmanları girin</a:t>
            </a:r>
            <a:r>
              <a:rPr lang="tr-TR" sz="2100" b="0" i="0" strike="noStrike" cap="none" spc="0" baseline="0" dirty="0">
                <a:solidFill>
                  <a:srgbClr val="181818"/>
                </a:solidFill>
                <a:effectLst/>
                <a:latin typeface="Arial"/>
                <a:ea typeface="Arial"/>
                <a:cs typeface="Arial"/>
              </a:rPr>
              <a:t>]. </a:t>
            </a:r>
          </a:p>
          <a:p>
            <a:pPr>
              <a:spcAft>
                <a:spcPts val="1000"/>
              </a:spcAft>
            </a:pPr>
            <a:r>
              <a:rPr lang="tr-TR" sz="2100" b="0" i="0" strike="noStrike" cap="none" spc="0" baseline="0" dirty="0">
                <a:solidFill>
                  <a:srgbClr val="181818"/>
                </a:solidFill>
                <a:effectLst/>
                <a:latin typeface="Arial"/>
                <a:ea typeface="Arial"/>
                <a:cs typeface="Arial"/>
              </a:rPr>
              <a:t>Bireyler, [</a:t>
            </a:r>
            <a:r>
              <a:rPr lang="tr-TR" sz="2100" dirty="0">
                <a:solidFill>
                  <a:schemeClr val="bg1">
                    <a:lumMod val="10000"/>
                  </a:schemeClr>
                </a:solidFill>
                <a:highlight>
                  <a:srgbClr val="FFFF00"/>
                </a:highlight>
                <a:latin typeface="Arial" panose="020B0604020202020204" pitchFamily="34" charset="0"/>
                <a:cs typeface="Arial" panose="020B0604020202020204" pitchFamily="34" charset="0"/>
              </a:rPr>
              <a:t>bildirim talimatlarını girin</a:t>
            </a:r>
            <a:r>
              <a:rPr lang="tr-TR" sz="2100" b="0" i="0" strike="noStrike" cap="none" spc="0" baseline="0" dirty="0">
                <a:solidFill>
                  <a:srgbClr val="181818"/>
                </a:solidFill>
                <a:effectLst/>
                <a:latin typeface="Arial"/>
                <a:ea typeface="Arial"/>
                <a:cs typeface="Arial"/>
              </a:rPr>
              <a:t>] yöntemiyle bildirimde bulunabilir.</a:t>
            </a:r>
          </a:p>
          <a:p>
            <a:pPr>
              <a:spcAft>
                <a:spcPts val="1000"/>
              </a:spcAft>
            </a:pPr>
            <a:r>
              <a:rPr lang="tr-TR" sz="2100" b="0" i="0" strike="noStrike" cap="none" spc="0" baseline="0" dirty="0">
                <a:solidFill>
                  <a:srgbClr val="181818"/>
                </a:solidFill>
                <a:effectLst/>
                <a:latin typeface="Arial"/>
                <a:ea typeface="Arial"/>
                <a:cs typeface="Arial"/>
              </a:rPr>
              <a:t>Gerçek veya şüphelenilen bir suistimali iyi niyetle bildiren hiç kimseye karşı </a:t>
            </a:r>
            <a:r>
              <a:rPr lang="tr-TR" sz="2100" b="0" i="0" u="sng" strike="noStrike" cap="none" spc="0" baseline="0" dirty="0">
                <a:solidFill>
                  <a:srgbClr val="181818"/>
                </a:solidFill>
                <a:effectLst/>
                <a:uFill>
                  <a:solidFill>
                    <a:srgbClr val="181818"/>
                  </a:solidFill>
                </a:uFill>
                <a:latin typeface="Arial"/>
                <a:ea typeface="Arial"/>
                <a:cs typeface="Arial"/>
              </a:rPr>
              <a:t>misillemede bulunulmamasını</a:t>
            </a:r>
            <a:r>
              <a:rPr lang="tr-TR" sz="2100" b="0" i="0" strike="noStrike" cap="none" spc="0" baseline="0" dirty="0">
                <a:solidFill>
                  <a:srgbClr val="181818"/>
                </a:solidFill>
                <a:effectLst/>
                <a:latin typeface="Arial"/>
                <a:ea typeface="Arial"/>
                <a:cs typeface="Arial"/>
              </a:rPr>
              <a:t> sağlayacağız.</a:t>
            </a:r>
          </a:p>
          <a:p>
            <a:pPr>
              <a:spcAft>
                <a:spcPts val="1000"/>
              </a:spcAft>
            </a:pPr>
            <a:r>
              <a:rPr lang="tr-TR" sz="2100" b="0" i="0" strike="noStrike" cap="none" spc="0" baseline="0" dirty="0">
                <a:solidFill>
                  <a:srgbClr val="181818"/>
                </a:solidFill>
                <a:effectLst/>
                <a:latin typeface="Arial"/>
                <a:ea typeface="Arial"/>
                <a:cs typeface="Arial"/>
              </a:rPr>
              <a:t>Bildirilen iddiaları ciddiyetle ele alacağız.</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456"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667" t="5000" r="33333" b="18750"/>
          <a:stretch>
            <a:fillRect/>
          </a:stretch>
        </p:blipFill>
        <p:spPr>
          <a:xfrm>
            <a:off x="6172200" y="1657350"/>
            <a:ext cx="2971800" cy="3486150"/>
          </a:xfrm>
          <a:prstGeom prst="rect">
            <a:avLst/>
          </a:prstGeom>
        </p:spPr>
      </p:pic>
    </p:spTree>
    <p:custDataLst>
      <p:tags r:id="rId1"/>
    </p:custDataLst>
    <p:extLst>
      <p:ext uri="{BB962C8B-B14F-4D97-AF65-F5344CB8AC3E}">
        <p14:creationId xmlns:p14="http://schemas.microsoft.com/office/powerpoint/2010/main" val="1973373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869</Words>
  <Application>Microsoft Office PowerPoint</Application>
  <PresentationFormat>On-screen Show (16:9)</PresentationFormat>
  <Paragraphs>82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Lato</vt:lpstr>
      <vt:lpstr>Office Theme</vt:lpstr>
      <vt:lpstr>PowerPoint Presentation</vt:lpstr>
      <vt:lpstr>Dürüstçe İş Yapmak</vt:lpstr>
      <vt:lpstr>Temel Küresel Uyum Alanları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112</cp:revision>
  <dcterms:created xsi:type="dcterms:W3CDTF">2019-12-09T14:45:42Z</dcterms:created>
  <dcterms:modified xsi:type="dcterms:W3CDTF">2022-02-21T13:21:53Z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E001F7DD-C774-493B-B292-FDBC878275AF</vt:lpwstr>
  </property>
  <property fmtid="{D5CDD505-2E9C-101B-9397-08002B2CF9AE}" pid="4" name="ArticulatePath">
    <vt:lpwstr>Key Areas of Global Compliance_tr-TR</vt:lpwstr>
  </property>
</Properties>
</file>